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27"/>
  </p:notesMasterIdLst>
  <p:sldIdLst>
    <p:sldId id="260" r:id="rId2"/>
    <p:sldId id="350" r:id="rId3"/>
    <p:sldId id="347" r:id="rId4"/>
    <p:sldId id="348" r:id="rId5"/>
    <p:sldId id="349" r:id="rId6"/>
    <p:sldId id="283" r:id="rId7"/>
    <p:sldId id="284" r:id="rId8"/>
    <p:sldId id="288" r:id="rId9"/>
    <p:sldId id="289" r:id="rId10"/>
    <p:sldId id="290" r:id="rId11"/>
    <p:sldId id="299" r:id="rId12"/>
    <p:sldId id="300" r:id="rId13"/>
    <p:sldId id="261" r:id="rId14"/>
    <p:sldId id="344" r:id="rId15"/>
    <p:sldId id="346" r:id="rId16"/>
    <p:sldId id="301" r:id="rId17"/>
    <p:sldId id="305" r:id="rId18"/>
    <p:sldId id="307" r:id="rId19"/>
    <p:sldId id="308" r:id="rId20"/>
    <p:sldId id="340" r:id="rId21"/>
    <p:sldId id="311" r:id="rId22"/>
    <p:sldId id="312" r:id="rId23"/>
    <p:sldId id="315" r:id="rId24"/>
    <p:sldId id="351" r:id="rId25"/>
    <p:sldId id="338" r:id="rId26"/>
  </p:sldIdLst>
  <p:sldSz cx="9144000" cy="6858000" type="screen4x3"/>
  <p:notesSz cx="6858000" cy="9144000"/>
  <p:defaultTextStyle>
    <a:defPPr>
      <a:defRPr lang="en-CA"/>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r" defTabSz="914400" rtl="1" eaLnBrk="1" latinLnBrk="0" hangingPunct="1">
      <a:defRPr kern="1200">
        <a:solidFill>
          <a:schemeClr val="tx1"/>
        </a:solidFill>
        <a:latin typeface="Calibri" pitchFamily="34" charset="0"/>
        <a:ea typeface="+mn-ea"/>
        <a:cs typeface="Arial" pitchFamily="34" charset="0"/>
      </a:defRPr>
    </a:lvl6pPr>
    <a:lvl7pPr marL="2743200" algn="r" defTabSz="914400" rtl="1" eaLnBrk="1" latinLnBrk="0" hangingPunct="1">
      <a:defRPr kern="1200">
        <a:solidFill>
          <a:schemeClr val="tx1"/>
        </a:solidFill>
        <a:latin typeface="Calibri" pitchFamily="34" charset="0"/>
        <a:ea typeface="+mn-ea"/>
        <a:cs typeface="Arial" pitchFamily="34" charset="0"/>
      </a:defRPr>
    </a:lvl7pPr>
    <a:lvl8pPr marL="3200400" algn="r" defTabSz="914400" rtl="1" eaLnBrk="1" latinLnBrk="0" hangingPunct="1">
      <a:defRPr kern="1200">
        <a:solidFill>
          <a:schemeClr val="tx1"/>
        </a:solidFill>
        <a:latin typeface="Calibri" pitchFamily="34" charset="0"/>
        <a:ea typeface="+mn-ea"/>
        <a:cs typeface="Arial" pitchFamily="34" charset="0"/>
      </a:defRPr>
    </a:lvl8pPr>
    <a:lvl9pPr marL="3657600" algn="r" defTabSz="914400" rtl="1" eaLnBrk="1" latinLnBrk="0" hangingPunct="1">
      <a:defRPr kern="1200">
        <a:solidFill>
          <a:schemeClr val="tx1"/>
        </a:solidFill>
        <a:latin typeface="Calibri"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A3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Office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Office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Office_Excel_Worksheet3.xlsx"/><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a-IR"/>
  <c:style val="31"/>
  <c:chart>
    <c:autoTitleDeleted val="1"/>
    <c:plotArea>
      <c:layout>
        <c:manualLayout>
          <c:layoutTarget val="inner"/>
          <c:xMode val="edge"/>
          <c:yMode val="edge"/>
          <c:x val="9.7553104631692589E-2"/>
          <c:y val="8.2873027968278154E-2"/>
          <c:w val="0.91055456171733851"/>
          <c:h val="0.74861878453039266"/>
        </c:manualLayout>
      </c:layout>
      <c:lineChart>
        <c:grouping val="stacked"/>
        <c:ser>
          <c:idx val="0"/>
          <c:order val="0"/>
          <c:tx>
            <c:strRef>
              <c:f>Sheet1!$B$1</c:f>
              <c:strCache>
                <c:ptCount val="1"/>
                <c:pt idx="0">
                  <c:v>بروز</c:v>
                </c:pt>
              </c:strCache>
            </c:strRef>
          </c:tx>
          <c:marker>
            <c:symbol val="none"/>
          </c:marker>
          <c:cat>
            <c:numRef>
              <c:f>Sheet1!$A$2:$A$11</c:f>
              <c:numCache>
                <c:formatCode>General</c:formatCode>
                <c:ptCount val="10"/>
                <c:pt idx="0">
                  <c:v>84</c:v>
                </c:pt>
                <c:pt idx="1">
                  <c:v>85</c:v>
                </c:pt>
                <c:pt idx="2">
                  <c:v>86</c:v>
                </c:pt>
                <c:pt idx="3">
                  <c:v>87</c:v>
                </c:pt>
                <c:pt idx="4">
                  <c:v>88</c:v>
                </c:pt>
                <c:pt idx="5">
                  <c:v>89</c:v>
                </c:pt>
                <c:pt idx="6">
                  <c:v>90</c:v>
                </c:pt>
                <c:pt idx="7">
                  <c:v>91</c:v>
                </c:pt>
                <c:pt idx="8">
                  <c:v>92</c:v>
                </c:pt>
                <c:pt idx="9">
                  <c:v>93</c:v>
                </c:pt>
              </c:numCache>
            </c:numRef>
          </c:cat>
          <c:val>
            <c:numRef>
              <c:f>Sheet1!$B$2:$B$11</c:f>
              <c:numCache>
                <c:formatCode>General</c:formatCode>
                <c:ptCount val="10"/>
                <c:pt idx="0">
                  <c:v>13.8</c:v>
                </c:pt>
                <c:pt idx="1">
                  <c:v>11.3</c:v>
                </c:pt>
                <c:pt idx="2">
                  <c:v>13</c:v>
                </c:pt>
                <c:pt idx="3">
                  <c:v>11.2</c:v>
                </c:pt>
                <c:pt idx="4">
                  <c:v>11.3</c:v>
                </c:pt>
                <c:pt idx="5">
                  <c:v>12.3</c:v>
                </c:pt>
                <c:pt idx="6">
                  <c:v>12.1</c:v>
                </c:pt>
                <c:pt idx="7">
                  <c:v>13.2</c:v>
                </c:pt>
                <c:pt idx="8">
                  <c:v>10.8</c:v>
                </c:pt>
                <c:pt idx="9">
                  <c:v>8.6</c:v>
                </c:pt>
              </c:numCache>
            </c:numRef>
          </c:val>
        </c:ser>
        <c:marker val="1"/>
        <c:axId val="157042176"/>
        <c:axId val="157043712"/>
      </c:lineChart>
      <c:catAx>
        <c:axId val="157042176"/>
        <c:scaling>
          <c:orientation val="minMax"/>
        </c:scaling>
        <c:axPos val="b"/>
        <c:numFmt formatCode="General" sourceLinked="1"/>
        <c:tickLblPos val="nextTo"/>
        <c:txPr>
          <a:bodyPr/>
          <a:lstStyle/>
          <a:p>
            <a:pPr>
              <a:defRPr sz="1370" baseline="0">
                <a:cs typeface="B Titr" pitchFamily="2" charset="-78"/>
              </a:defRPr>
            </a:pPr>
            <a:endParaRPr lang="fa-IR"/>
          </a:p>
        </c:txPr>
        <c:crossAx val="157043712"/>
        <c:crosses val="autoZero"/>
        <c:auto val="1"/>
        <c:lblAlgn val="ctr"/>
        <c:lblOffset val="100"/>
      </c:catAx>
      <c:valAx>
        <c:axId val="157043712"/>
        <c:scaling>
          <c:orientation val="minMax"/>
        </c:scaling>
        <c:axPos val="l"/>
        <c:majorGridlines/>
        <c:numFmt formatCode="General" sourceLinked="1"/>
        <c:tickLblPos val="nextTo"/>
        <c:crossAx val="157042176"/>
        <c:crosses val="autoZero"/>
        <c:crossBetween val="between"/>
      </c:valAx>
    </c:plotArea>
    <c:plotVisOnly val="1"/>
    <c:dispBlanksAs val="zero"/>
  </c:chart>
  <c:txPr>
    <a:bodyPr/>
    <a:lstStyle/>
    <a:p>
      <a:pPr>
        <a:defRPr sz="1800"/>
      </a:pPr>
      <a:endParaRPr lang="fa-IR"/>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fa-IR"/>
  <c:style val="27"/>
  <c:chart>
    <c:autoTitleDeleted val="1"/>
    <c:plotArea>
      <c:layout>
        <c:manualLayout>
          <c:layoutTarget val="inner"/>
          <c:xMode val="edge"/>
          <c:yMode val="edge"/>
          <c:x val="0.24736111111111372"/>
          <c:y val="0.12620047494063238"/>
          <c:w val="0.7271759259259255"/>
          <c:h val="0.68210317460318703"/>
        </c:manualLayout>
      </c:layout>
      <c:barChart>
        <c:barDir val="col"/>
        <c:grouping val="clustered"/>
        <c:ser>
          <c:idx val="0"/>
          <c:order val="0"/>
          <c:tx>
            <c:strRef>
              <c:f>Sheet1!$B$1</c:f>
              <c:strCache>
                <c:ptCount val="1"/>
                <c:pt idx="0">
                  <c:v>ميزان بروز كل سل</c:v>
                </c:pt>
              </c:strCache>
            </c:strRef>
          </c:tx>
          <c:dPt>
            <c:idx val="0"/>
            <c:spPr>
              <a:solidFill>
                <a:srgbClr val="FF0066"/>
              </a:solidFill>
            </c:spPr>
          </c:dPt>
          <c:dPt>
            <c:idx val="1"/>
            <c:spPr>
              <a:solidFill>
                <a:srgbClr val="00B0F0"/>
              </a:solidFill>
            </c:spPr>
          </c:dPt>
          <c:dPt>
            <c:idx val="2"/>
            <c:spPr>
              <a:solidFill>
                <a:srgbClr val="FF0066"/>
              </a:solidFill>
            </c:spPr>
          </c:dPt>
          <c:dPt>
            <c:idx val="3"/>
            <c:spPr>
              <a:solidFill>
                <a:srgbClr val="00B0F0"/>
              </a:solidFill>
            </c:spPr>
          </c:dPt>
          <c:dPt>
            <c:idx val="4"/>
            <c:spPr>
              <a:solidFill>
                <a:srgbClr val="FF0066"/>
              </a:solidFill>
            </c:spPr>
          </c:dPt>
          <c:dPt>
            <c:idx val="5"/>
            <c:spPr>
              <a:solidFill>
                <a:srgbClr val="00B0F0"/>
              </a:solidFill>
            </c:spPr>
          </c:dPt>
          <c:dPt>
            <c:idx val="6"/>
            <c:spPr>
              <a:solidFill>
                <a:srgbClr val="FF0066"/>
              </a:solidFill>
            </c:spPr>
          </c:dPt>
          <c:dPt>
            <c:idx val="7"/>
            <c:spPr>
              <a:solidFill>
                <a:srgbClr val="00B0F0"/>
              </a:solidFill>
            </c:spPr>
          </c:dPt>
          <c:dPt>
            <c:idx val="8"/>
            <c:spPr>
              <a:solidFill>
                <a:srgbClr val="FF0066"/>
              </a:solidFill>
            </c:spPr>
          </c:dPt>
          <c:dPt>
            <c:idx val="9"/>
            <c:spPr>
              <a:solidFill>
                <a:srgbClr val="00B0F0"/>
              </a:solidFill>
            </c:spPr>
          </c:dPt>
          <c:dLbls>
            <c:dLbl>
              <c:idx val="1"/>
              <c:layout>
                <c:manualLayout>
                  <c:x val="0"/>
                  <c:y val="-3.9682539682539802E-3"/>
                </c:manualLayout>
              </c:layout>
              <c:spPr/>
              <c:txPr>
                <a:bodyPr/>
                <a:lstStyle/>
                <a:p>
                  <a:pPr>
                    <a:defRPr/>
                  </a:pPr>
                  <a:endParaRPr lang="fa-IR"/>
                </a:p>
              </c:txPr>
              <c:dLblPos val="outEnd"/>
              <c:showVal val="1"/>
            </c:dLbl>
            <c:dLbl>
              <c:idx val="3"/>
              <c:layout>
                <c:manualLayout>
                  <c:x val="-4.6296296296297014E-3"/>
                  <c:y val="-3.9682539682539802E-3"/>
                </c:manualLayout>
              </c:layout>
              <c:spPr/>
              <c:txPr>
                <a:bodyPr/>
                <a:lstStyle/>
                <a:p>
                  <a:pPr>
                    <a:defRPr/>
                  </a:pPr>
                  <a:endParaRPr lang="fa-IR"/>
                </a:p>
              </c:txPr>
              <c:dLblPos val="outEnd"/>
              <c:showVal val="1"/>
            </c:dLbl>
            <c:dLbl>
              <c:idx val="4"/>
              <c:layout>
                <c:manualLayout>
                  <c:x val="-6.9444444444445768E-3"/>
                  <c:y val="-7.142857142857148E-2"/>
                </c:manualLayout>
              </c:layout>
              <c:spPr/>
              <c:txPr>
                <a:bodyPr/>
                <a:lstStyle/>
                <a:p>
                  <a:pPr>
                    <a:defRPr/>
                  </a:pPr>
                  <a:endParaRPr lang="fa-IR"/>
                </a:p>
              </c:txPr>
              <c:dLblPos val="outEnd"/>
              <c:showVal val="1"/>
            </c:dLbl>
            <c:dLbl>
              <c:idx val="5"/>
              <c:layout>
                <c:manualLayout>
                  <c:x val="-2.3148148148147301E-3"/>
                  <c:y val="-7.1428571428571425E-2"/>
                </c:manualLayout>
              </c:layout>
              <c:spPr/>
              <c:txPr>
                <a:bodyPr/>
                <a:lstStyle/>
                <a:p>
                  <a:pPr>
                    <a:defRPr/>
                  </a:pPr>
                  <a:endParaRPr lang="fa-IR"/>
                </a:p>
              </c:txPr>
              <c:dLblPos val="outEnd"/>
              <c:showVal val="1"/>
            </c:dLbl>
            <c:showVal val="1"/>
          </c:dLbls>
          <c:cat>
            <c:numRef>
              <c:f>Sheet1!$A$2:$A$11</c:f>
              <c:numCache>
                <c:formatCode>General</c:formatCode>
                <c:ptCount val="10"/>
                <c:pt idx="0">
                  <c:v>84</c:v>
                </c:pt>
                <c:pt idx="1">
                  <c:v>85</c:v>
                </c:pt>
                <c:pt idx="2">
                  <c:v>86</c:v>
                </c:pt>
                <c:pt idx="3">
                  <c:v>87</c:v>
                </c:pt>
                <c:pt idx="4">
                  <c:v>88</c:v>
                </c:pt>
                <c:pt idx="5">
                  <c:v>89</c:v>
                </c:pt>
                <c:pt idx="6">
                  <c:v>90</c:v>
                </c:pt>
                <c:pt idx="7">
                  <c:v>91</c:v>
                </c:pt>
                <c:pt idx="8">
                  <c:v>92</c:v>
                </c:pt>
                <c:pt idx="9">
                  <c:v>93</c:v>
                </c:pt>
              </c:numCache>
            </c:numRef>
          </c:cat>
          <c:val>
            <c:numRef>
              <c:f>Sheet1!$B$2:$B$11</c:f>
              <c:numCache>
                <c:formatCode>General</c:formatCode>
                <c:ptCount val="10"/>
                <c:pt idx="0">
                  <c:v>13.8</c:v>
                </c:pt>
                <c:pt idx="1">
                  <c:v>11.3</c:v>
                </c:pt>
                <c:pt idx="2">
                  <c:v>13</c:v>
                </c:pt>
                <c:pt idx="3">
                  <c:v>11.2</c:v>
                </c:pt>
                <c:pt idx="4">
                  <c:v>11.3</c:v>
                </c:pt>
                <c:pt idx="5">
                  <c:v>12.3</c:v>
                </c:pt>
                <c:pt idx="6">
                  <c:v>12.1</c:v>
                </c:pt>
                <c:pt idx="7">
                  <c:v>13.2</c:v>
                </c:pt>
                <c:pt idx="8">
                  <c:v>10.8</c:v>
                </c:pt>
                <c:pt idx="9">
                  <c:v>8.6</c:v>
                </c:pt>
              </c:numCache>
            </c:numRef>
          </c:val>
        </c:ser>
        <c:axId val="131568000"/>
        <c:axId val="131569536"/>
      </c:barChart>
      <c:catAx>
        <c:axId val="131568000"/>
        <c:scaling>
          <c:orientation val="minMax"/>
        </c:scaling>
        <c:axPos val="b"/>
        <c:numFmt formatCode="General" sourceLinked="1"/>
        <c:majorTickMark val="none"/>
        <c:tickLblPos val="nextTo"/>
        <c:crossAx val="131569536"/>
        <c:crosses val="autoZero"/>
        <c:auto val="1"/>
        <c:lblAlgn val="ctr"/>
        <c:lblOffset val="100"/>
      </c:catAx>
      <c:valAx>
        <c:axId val="131569536"/>
        <c:scaling>
          <c:orientation val="minMax"/>
        </c:scaling>
        <c:axPos val="l"/>
        <c:majorGridlines/>
        <c:numFmt formatCode="General" sourceLinked="1"/>
        <c:majorTickMark val="none"/>
        <c:tickLblPos val="nextTo"/>
        <c:crossAx val="131568000"/>
        <c:crosses val="autoZero"/>
        <c:crossBetween val="between"/>
      </c:valAx>
      <c:dTable>
        <c:showHorzBorder val="1"/>
        <c:showVertBorder val="1"/>
        <c:showOutline val="1"/>
        <c:showKeys val="1"/>
      </c:dTable>
    </c:plotArea>
    <c:plotVisOnly val="1"/>
    <c:dispBlanksAs val="gap"/>
  </c:chart>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fa-IR"/>
  <c:style val="26"/>
  <c:chart>
    <c:autoTitleDeleted val="1"/>
    <c:plotArea>
      <c:layout>
        <c:manualLayout>
          <c:layoutTarget val="inner"/>
          <c:xMode val="edge"/>
          <c:yMode val="edge"/>
          <c:x val="0.2808715365274263"/>
          <c:y val="9.2466642506506769E-2"/>
          <c:w val="0.69485844397465168"/>
          <c:h val="0.77417899929528255"/>
        </c:manualLayout>
      </c:layout>
      <c:barChart>
        <c:barDir val="col"/>
        <c:grouping val="clustered"/>
        <c:ser>
          <c:idx val="0"/>
          <c:order val="0"/>
          <c:tx>
            <c:strRef>
              <c:f>Sheet1!$B$1</c:f>
              <c:strCache>
                <c:ptCount val="1"/>
                <c:pt idx="0">
                  <c:v>درصد بیماران غیر ایرانی  ریوی اسمیر مثبت جدید</c:v>
                </c:pt>
              </c:strCache>
            </c:strRef>
          </c:tx>
          <c:spPr>
            <a:solidFill>
              <a:srgbClr val="92D050"/>
            </a:solidFill>
          </c:spPr>
          <c:dPt>
            <c:idx val="0"/>
            <c:spPr>
              <a:solidFill>
                <a:srgbClr val="0070C0"/>
              </a:solidFill>
            </c:spPr>
          </c:dPt>
          <c:dPt>
            <c:idx val="2"/>
            <c:spPr>
              <a:solidFill>
                <a:srgbClr val="0070C0"/>
              </a:solidFill>
            </c:spPr>
          </c:dPt>
          <c:dPt>
            <c:idx val="4"/>
            <c:spPr>
              <a:solidFill>
                <a:srgbClr val="0070C0"/>
              </a:solidFill>
            </c:spPr>
          </c:dPt>
          <c:dPt>
            <c:idx val="6"/>
            <c:spPr>
              <a:solidFill>
                <a:srgbClr val="0070C0"/>
              </a:solidFill>
            </c:spPr>
          </c:dPt>
          <c:dPt>
            <c:idx val="8"/>
            <c:spPr>
              <a:solidFill>
                <a:srgbClr val="0070C0"/>
              </a:solidFill>
            </c:spPr>
          </c:dPt>
          <c:dLbls>
            <c:dLbl>
              <c:idx val="0"/>
              <c:layout/>
              <c:spPr/>
              <c:txPr>
                <a:bodyPr/>
                <a:lstStyle/>
                <a:p>
                  <a:pPr>
                    <a:defRPr/>
                  </a:pPr>
                  <a:endParaRPr lang="fa-IR"/>
                </a:p>
              </c:txPr>
              <c:showVal val="1"/>
            </c:dLbl>
            <c:dLbl>
              <c:idx val="1"/>
              <c:layout/>
              <c:spPr/>
              <c:txPr>
                <a:bodyPr/>
                <a:lstStyle/>
                <a:p>
                  <a:pPr>
                    <a:defRPr/>
                  </a:pPr>
                  <a:endParaRPr lang="fa-IR"/>
                </a:p>
              </c:txPr>
              <c:showVal val="1"/>
            </c:dLbl>
            <c:dLbl>
              <c:idx val="2"/>
              <c:layout/>
              <c:spPr/>
              <c:txPr>
                <a:bodyPr/>
                <a:lstStyle/>
                <a:p>
                  <a:pPr>
                    <a:defRPr/>
                  </a:pPr>
                  <a:endParaRPr lang="fa-IR"/>
                </a:p>
              </c:txPr>
              <c:showVal val="1"/>
            </c:dLbl>
            <c:dLbl>
              <c:idx val="3"/>
              <c:layout/>
              <c:spPr/>
              <c:txPr>
                <a:bodyPr/>
                <a:lstStyle/>
                <a:p>
                  <a:pPr>
                    <a:defRPr/>
                  </a:pPr>
                  <a:endParaRPr lang="fa-IR"/>
                </a:p>
              </c:txPr>
              <c:showVal val="1"/>
            </c:dLbl>
            <c:dLbl>
              <c:idx val="4"/>
              <c:layout/>
              <c:spPr/>
              <c:txPr>
                <a:bodyPr/>
                <a:lstStyle/>
                <a:p>
                  <a:pPr>
                    <a:defRPr/>
                  </a:pPr>
                  <a:endParaRPr lang="fa-IR"/>
                </a:p>
              </c:txPr>
              <c:showVal val="1"/>
            </c:dLbl>
            <c:dLbl>
              <c:idx val="5"/>
              <c:layout/>
              <c:spPr/>
              <c:txPr>
                <a:bodyPr/>
                <a:lstStyle/>
                <a:p>
                  <a:pPr>
                    <a:defRPr/>
                  </a:pPr>
                  <a:endParaRPr lang="fa-IR"/>
                </a:p>
              </c:txPr>
              <c:showVal val="1"/>
            </c:dLbl>
            <c:dLbl>
              <c:idx val="6"/>
              <c:layout/>
              <c:spPr/>
              <c:txPr>
                <a:bodyPr/>
                <a:lstStyle/>
                <a:p>
                  <a:pPr>
                    <a:defRPr/>
                  </a:pPr>
                  <a:endParaRPr lang="fa-IR"/>
                </a:p>
              </c:txPr>
              <c:showVal val="1"/>
            </c:dLbl>
            <c:dLbl>
              <c:idx val="7"/>
              <c:layout/>
              <c:spPr/>
              <c:txPr>
                <a:bodyPr/>
                <a:lstStyle/>
                <a:p>
                  <a:pPr>
                    <a:defRPr/>
                  </a:pPr>
                  <a:endParaRPr lang="fa-IR"/>
                </a:p>
              </c:txPr>
              <c:showVal val="1"/>
            </c:dLbl>
            <c:dLbl>
              <c:idx val="8"/>
              <c:layout/>
              <c:spPr/>
              <c:txPr>
                <a:bodyPr/>
                <a:lstStyle/>
                <a:p>
                  <a:pPr>
                    <a:defRPr/>
                  </a:pPr>
                  <a:endParaRPr lang="fa-IR"/>
                </a:p>
              </c:txPr>
              <c:showVal val="1"/>
            </c:dLbl>
            <c:dLbl>
              <c:idx val="9"/>
              <c:layout/>
              <c:showVal val="1"/>
            </c:dLbl>
            <c:delete val="1"/>
          </c:dLbls>
          <c:cat>
            <c:numRef>
              <c:f>Sheet1!$A$2:$A$11</c:f>
              <c:numCache>
                <c:formatCode>General</c:formatCode>
                <c:ptCount val="10"/>
                <c:pt idx="0">
                  <c:v>84</c:v>
                </c:pt>
                <c:pt idx="1">
                  <c:v>85</c:v>
                </c:pt>
                <c:pt idx="2">
                  <c:v>86</c:v>
                </c:pt>
                <c:pt idx="3">
                  <c:v>87</c:v>
                </c:pt>
                <c:pt idx="4">
                  <c:v>88</c:v>
                </c:pt>
                <c:pt idx="5">
                  <c:v>89</c:v>
                </c:pt>
                <c:pt idx="6">
                  <c:v>90</c:v>
                </c:pt>
                <c:pt idx="7">
                  <c:v>91</c:v>
                </c:pt>
                <c:pt idx="8">
                  <c:v>92</c:v>
                </c:pt>
                <c:pt idx="9">
                  <c:v>93</c:v>
                </c:pt>
              </c:numCache>
            </c:numRef>
          </c:cat>
          <c:val>
            <c:numRef>
              <c:f>Sheet1!$B$2:$B$11</c:f>
              <c:numCache>
                <c:formatCode>General</c:formatCode>
                <c:ptCount val="10"/>
                <c:pt idx="0">
                  <c:v>69</c:v>
                </c:pt>
                <c:pt idx="1">
                  <c:v>60</c:v>
                </c:pt>
                <c:pt idx="2">
                  <c:v>47</c:v>
                </c:pt>
                <c:pt idx="3">
                  <c:v>39</c:v>
                </c:pt>
                <c:pt idx="4">
                  <c:v>50</c:v>
                </c:pt>
                <c:pt idx="5">
                  <c:v>39</c:v>
                </c:pt>
                <c:pt idx="6">
                  <c:v>62</c:v>
                </c:pt>
                <c:pt idx="7">
                  <c:v>48</c:v>
                </c:pt>
                <c:pt idx="8">
                  <c:v>54</c:v>
                </c:pt>
                <c:pt idx="9">
                  <c:v>65</c:v>
                </c:pt>
              </c:numCache>
            </c:numRef>
          </c:val>
        </c:ser>
        <c:axId val="151192320"/>
        <c:axId val="151193856"/>
      </c:barChart>
      <c:catAx>
        <c:axId val="151192320"/>
        <c:scaling>
          <c:orientation val="minMax"/>
        </c:scaling>
        <c:axPos val="b"/>
        <c:numFmt formatCode="General" sourceLinked="1"/>
        <c:majorTickMark val="none"/>
        <c:tickLblPos val="nextTo"/>
        <c:crossAx val="151193856"/>
        <c:crosses val="autoZero"/>
        <c:auto val="1"/>
        <c:lblAlgn val="ctr"/>
        <c:lblOffset val="100"/>
      </c:catAx>
      <c:valAx>
        <c:axId val="151193856"/>
        <c:scaling>
          <c:orientation val="minMax"/>
        </c:scaling>
        <c:axPos val="l"/>
        <c:majorGridlines/>
        <c:numFmt formatCode="General" sourceLinked="1"/>
        <c:majorTickMark val="none"/>
        <c:tickLblPos val="nextTo"/>
        <c:crossAx val="151192320"/>
        <c:crosses val="autoZero"/>
        <c:crossBetween val="between"/>
      </c:valAx>
      <c:dTable>
        <c:showHorzBorder val="1"/>
        <c:showVertBorder val="1"/>
        <c:showOutline val="1"/>
        <c:showKeys val="1"/>
      </c:dTable>
    </c:plotArea>
    <c:plotVisOnly val="1"/>
    <c:dispBlanksAs val="gap"/>
  </c:chart>
  <c:externalData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FCCCA67-11D4-4A5A-A2B1-265A467F63BA}" type="datetimeFigureOut">
              <a:rPr lang="fa-IR" smtClean="0"/>
              <a:pPr/>
              <a:t>1436/12/18</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E0543CB-599C-4466-9467-D2D201BA8BC2}"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F489E65-3046-460E-B205-F0050D0FD9D9}"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defRPr/>
            </a:pPr>
            <a:fld id="{908B2DF1-EDD9-4735-A1BB-9432A288E71A}" type="datetimeFigureOut">
              <a:rPr lang="en-CA" smtClean="0"/>
              <a:pPr>
                <a:defRPr/>
              </a:pPr>
              <a:t>01/10/2015</a:t>
            </a:fld>
            <a:endParaRPr lang="en-CA"/>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defRPr/>
            </a:pPr>
            <a:endParaRPr lang="en-CA"/>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BD1F96E7-E56C-4634-B556-246CA79C2206}" type="slidenum">
              <a:rPr lang="en-CA" smtClean="0"/>
              <a:pPr>
                <a:defRPr/>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A59DD955-91C7-484A-882B-8263459A30A0}" type="datetimeFigureOut">
              <a:rPr lang="en-CA" smtClean="0"/>
              <a:pPr>
                <a:defRPr/>
              </a:pPr>
              <a:t>01/10/2015</a:t>
            </a:fld>
            <a:endParaRPr lang="en-CA"/>
          </a:p>
        </p:txBody>
      </p:sp>
      <p:sp>
        <p:nvSpPr>
          <p:cNvPr id="5" name="Footer Placeholder 4"/>
          <p:cNvSpPr>
            <a:spLocks noGrp="1"/>
          </p:cNvSpPr>
          <p:nvPr>
            <p:ph type="ftr" sz="quarter" idx="11"/>
          </p:nvPr>
        </p:nvSpPr>
        <p:spPr/>
        <p:txBody>
          <a:bodyPr/>
          <a:lstStyle/>
          <a:p>
            <a:pPr>
              <a:defRPr/>
            </a:pPr>
            <a:endParaRPr lang="en-CA"/>
          </a:p>
        </p:txBody>
      </p:sp>
      <p:sp>
        <p:nvSpPr>
          <p:cNvPr id="6" name="Slide Number Placeholder 5"/>
          <p:cNvSpPr>
            <a:spLocks noGrp="1"/>
          </p:cNvSpPr>
          <p:nvPr>
            <p:ph type="sldNum" sz="quarter" idx="12"/>
          </p:nvPr>
        </p:nvSpPr>
        <p:spPr/>
        <p:txBody>
          <a:bodyPr/>
          <a:lstStyle/>
          <a:p>
            <a:pPr>
              <a:defRPr/>
            </a:pPr>
            <a:fld id="{F8A0D896-73DF-41F3-9509-5D9FF3EEE4CB}" type="slidenum">
              <a:rPr lang="en-CA" smtClean="0"/>
              <a:pPr>
                <a:defRPr/>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a:defRPr/>
            </a:pPr>
            <a:fld id="{36CF7B1E-E45C-4C5A-AC57-2C9415B47589}" type="datetimeFigureOut">
              <a:rPr lang="en-CA" smtClean="0"/>
              <a:pPr>
                <a:defRPr/>
              </a:pPr>
              <a:t>01/10/2015</a:t>
            </a:fld>
            <a:endParaRPr lang="en-CA"/>
          </a:p>
        </p:txBody>
      </p:sp>
      <p:sp>
        <p:nvSpPr>
          <p:cNvPr id="5" name="Footer Placeholder 4"/>
          <p:cNvSpPr>
            <a:spLocks noGrp="1"/>
          </p:cNvSpPr>
          <p:nvPr>
            <p:ph type="ftr" sz="quarter" idx="11"/>
          </p:nvPr>
        </p:nvSpPr>
        <p:spPr>
          <a:xfrm>
            <a:off x="457201" y="6248207"/>
            <a:ext cx="5573483" cy="365125"/>
          </a:xfrm>
        </p:spPr>
        <p:txBody>
          <a:bodyPr/>
          <a:lstStyle/>
          <a:p>
            <a:pPr>
              <a:defRPr/>
            </a:pPr>
            <a:endParaRPr lang="en-CA"/>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pPr>
              <a:defRPr/>
            </a:pPr>
            <a:fld id="{4705EC84-0CB8-490C-9DC4-430A11882540}" type="slidenum">
              <a:rPr lang="en-CA" smtClean="0"/>
              <a:pPr>
                <a:defRPr/>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543800" cy="1431925"/>
          </a:xfrm>
        </p:spPr>
        <p:txBody>
          <a:bodyPr/>
          <a:lstStyle/>
          <a:p>
            <a:r>
              <a:rPr lang="en-US" smtClean="0"/>
              <a:t>Click to edit Master title style</a:t>
            </a:r>
            <a:endParaRPr lang="en-CA"/>
          </a:p>
        </p:txBody>
      </p:sp>
      <p:sp>
        <p:nvSpPr>
          <p:cNvPr id="3" name="Chart Placeholder 2"/>
          <p:cNvSpPr>
            <a:spLocks noGrp="1"/>
          </p:cNvSpPr>
          <p:nvPr>
            <p:ph type="chart" idx="1"/>
          </p:nvPr>
        </p:nvSpPr>
        <p:spPr>
          <a:xfrm>
            <a:off x="1066800" y="1981200"/>
            <a:ext cx="7543800" cy="4114800"/>
          </a:xfrm>
        </p:spPr>
        <p:txBody>
          <a:bodyPr/>
          <a:lstStyle/>
          <a:p>
            <a:pPr lvl="0"/>
            <a:endParaRPr lang="en-CA" noProof="0" smtClean="0"/>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9"/>
          <p:cNvSpPr>
            <a:spLocks noGrp="1" noChangeArrowheads="1"/>
          </p:cNvSpPr>
          <p:nvPr>
            <p:ph type="sldNum" sz="quarter" idx="11"/>
          </p:nvPr>
        </p:nvSpPr>
        <p:spPr>
          <a:ln/>
        </p:spPr>
        <p:txBody>
          <a:bodyPr/>
          <a:lstStyle>
            <a:lvl1pPr>
              <a:defRPr/>
            </a:lvl1pPr>
          </a:lstStyle>
          <a:p>
            <a:pPr>
              <a:defRPr/>
            </a:pPr>
            <a:fld id="{B9E79EA9-D636-4FDE-9854-E467B7ECC57C}" type="slidenum">
              <a:rPr lang="fa-IR"/>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fld id="{F7E88E10-3A28-47C8-9F60-43E799033B5F}" type="datetimeFigureOut">
              <a:rPr lang="en-CA" smtClean="0"/>
              <a:pPr>
                <a:defRPr/>
              </a:pPr>
              <a:t>01/10/2015</a:t>
            </a:fld>
            <a:endParaRPr lang="en-CA"/>
          </a:p>
        </p:txBody>
      </p:sp>
      <p:sp>
        <p:nvSpPr>
          <p:cNvPr id="5" name="Footer Placeholder 4"/>
          <p:cNvSpPr>
            <a:spLocks noGrp="1"/>
          </p:cNvSpPr>
          <p:nvPr>
            <p:ph type="ftr" sz="quarter" idx="11"/>
          </p:nvPr>
        </p:nvSpPr>
        <p:spPr/>
        <p:txBody>
          <a:bodyPr/>
          <a:lstStyle/>
          <a:p>
            <a:pPr>
              <a:defRPr/>
            </a:pPr>
            <a:endParaRPr lang="en-CA"/>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8BA6C8A0-13EF-4770-8024-DBE64E4D9776}" type="slidenum">
              <a:rPr lang="en-CA" smtClean="0"/>
              <a:pPr>
                <a:defRPr/>
              </a:pPr>
              <a:t>‹#›</a:t>
            </a:fld>
            <a:endParaRPr lang="en-CA"/>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a:defRPr/>
            </a:pPr>
            <a:fld id="{3F2673B1-4878-419C-B5D2-171082A8D1FF}" type="datetimeFigureOut">
              <a:rPr lang="en-CA" smtClean="0"/>
              <a:pPr>
                <a:defRPr/>
              </a:pPr>
              <a:t>01/10/2015</a:t>
            </a:fld>
            <a:endParaRPr lang="en-CA"/>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defRPr/>
            </a:pPr>
            <a:fld id="{A68F1F27-3769-4160-80F1-D49B5C40DE10}" type="slidenum">
              <a:rPr lang="en-CA" smtClean="0"/>
              <a:pPr>
                <a:defRPr/>
              </a:pPr>
              <a:t>‹#›</a:t>
            </a:fld>
            <a:endParaRPr lang="en-CA"/>
          </a:p>
        </p:txBody>
      </p:sp>
      <p:sp>
        <p:nvSpPr>
          <p:cNvPr id="14" name="Footer Placeholder 13"/>
          <p:cNvSpPr>
            <a:spLocks noGrp="1"/>
          </p:cNvSpPr>
          <p:nvPr>
            <p:ph type="ftr" sz="quarter" idx="12"/>
          </p:nvPr>
        </p:nvSpPr>
        <p:spPr/>
        <p:txBody>
          <a:bodyPr/>
          <a:lstStyle/>
          <a:p>
            <a:pPr>
              <a:defRPr/>
            </a:pPr>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pPr>
              <a:defRPr/>
            </a:pPr>
            <a:fld id="{F24F09FF-E6C9-481E-BCC3-BA04B61D669D}" type="datetimeFigureOut">
              <a:rPr lang="en-CA" smtClean="0"/>
              <a:pPr>
                <a:defRPr/>
              </a:pPr>
              <a:t>01/10/2015</a:t>
            </a:fld>
            <a:endParaRPr lang="en-CA"/>
          </a:p>
        </p:txBody>
      </p:sp>
      <p:sp>
        <p:nvSpPr>
          <p:cNvPr id="10" name="Slide Number Placeholder 9"/>
          <p:cNvSpPr>
            <a:spLocks noGrp="1"/>
          </p:cNvSpPr>
          <p:nvPr>
            <p:ph type="sldNum" sz="quarter" idx="16"/>
          </p:nvPr>
        </p:nvSpPr>
        <p:spPr/>
        <p:txBody>
          <a:bodyPr rtlCol="0"/>
          <a:lstStyle/>
          <a:p>
            <a:pPr>
              <a:defRPr/>
            </a:pPr>
            <a:fld id="{09BADE4F-9557-4612-9920-EB760C200B5D}" type="slidenum">
              <a:rPr lang="en-CA" smtClean="0"/>
              <a:pPr>
                <a:defRPr/>
              </a:pPr>
              <a:t>‹#›</a:t>
            </a:fld>
            <a:endParaRPr lang="en-CA"/>
          </a:p>
        </p:txBody>
      </p:sp>
      <p:sp>
        <p:nvSpPr>
          <p:cNvPr id="12" name="Footer Placeholder 11"/>
          <p:cNvSpPr>
            <a:spLocks noGrp="1"/>
          </p:cNvSpPr>
          <p:nvPr>
            <p:ph type="ftr" sz="quarter" idx="17"/>
          </p:nvPr>
        </p:nvSpPr>
        <p:spPr/>
        <p:txBody>
          <a:bodyPr rtlCol="0"/>
          <a:lstStyle/>
          <a:p>
            <a:pPr>
              <a:defRPr/>
            </a:pPr>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a:defRPr/>
            </a:pPr>
            <a:fld id="{F668413A-EF84-4247-ADCC-0B6FB02B4AC8}" type="datetimeFigureOut">
              <a:rPr lang="en-CA" smtClean="0"/>
              <a:pPr>
                <a:defRPr/>
              </a:pPr>
              <a:t>01/10/2015</a:t>
            </a:fld>
            <a:endParaRPr lang="en-CA"/>
          </a:p>
        </p:txBody>
      </p:sp>
      <p:sp>
        <p:nvSpPr>
          <p:cNvPr id="12" name="Slide Number Placeholder 11"/>
          <p:cNvSpPr>
            <a:spLocks noGrp="1"/>
          </p:cNvSpPr>
          <p:nvPr>
            <p:ph type="sldNum" sz="quarter" idx="16"/>
          </p:nvPr>
        </p:nvSpPr>
        <p:spPr/>
        <p:txBody>
          <a:bodyPr rtlCol="0"/>
          <a:lstStyle/>
          <a:p>
            <a:pPr>
              <a:defRPr/>
            </a:pPr>
            <a:fld id="{E77CD5A2-818D-43CF-950E-DDBAFE13C45C}" type="slidenum">
              <a:rPr lang="en-CA" smtClean="0"/>
              <a:pPr>
                <a:defRPr/>
              </a:pPr>
              <a:t>‹#›</a:t>
            </a:fld>
            <a:endParaRPr lang="en-CA"/>
          </a:p>
        </p:txBody>
      </p:sp>
      <p:sp>
        <p:nvSpPr>
          <p:cNvPr id="14" name="Footer Placeholder 13"/>
          <p:cNvSpPr>
            <a:spLocks noGrp="1"/>
          </p:cNvSpPr>
          <p:nvPr>
            <p:ph type="ftr" sz="quarter" idx="17"/>
          </p:nvPr>
        </p:nvSpPr>
        <p:spPr/>
        <p:txBody>
          <a:bodyPr rtlCol="0"/>
          <a:lstStyle/>
          <a:p>
            <a:pPr>
              <a:defRPr/>
            </a:pPr>
            <a:endParaRPr lang="en-CA"/>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A5C395E5-E2B0-4AC7-AAA4-5F5409381785}" type="datetimeFigureOut">
              <a:rPr lang="en-CA" smtClean="0"/>
              <a:pPr>
                <a:defRPr/>
              </a:pPr>
              <a:t>01/10/2015</a:t>
            </a:fld>
            <a:endParaRPr lang="en-CA"/>
          </a:p>
        </p:txBody>
      </p:sp>
      <p:sp>
        <p:nvSpPr>
          <p:cNvPr id="4" name="Footer Placeholder 3"/>
          <p:cNvSpPr>
            <a:spLocks noGrp="1"/>
          </p:cNvSpPr>
          <p:nvPr>
            <p:ph type="ftr" sz="quarter" idx="11"/>
          </p:nvPr>
        </p:nvSpPr>
        <p:spPr/>
        <p:txBody>
          <a:bodyPr/>
          <a:lstStyle/>
          <a:p>
            <a:pPr>
              <a:defRPr/>
            </a:pPr>
            <a:endParaRPr lang="en-CA"/>
          </a:p>
        </p:txBody>
      </p:sp>
      <p:sp>
        <p:nvSpPr>
          <p:cNvPr id="5" name="Slide Number Placeholder 4"/>
          <p:cNvSpPr>
            <a:spLocks noGrp="1"/>
          </p:cNvSpPr>
          <p:nvPr>
            <p:ph type="sldNum" sz="quarter" idx="12"/>
          </p:nvPr>
        </p:nvSpPr>
        <p:spPr/>
        <p:txBody>
          <a:bodyPr/>
          <a:lstStyle>
            <a:lvl1pPr>
              <a:defRPr>
                <a:solidFill>
                  <a:srgbClr val="FFFFFF"/>
                </a:solidFill>
              </a:defRPr>
            </a:lvl1pPr>
          </a:lstStyle>
          <a:p>
            <a:pPr>
              <a:defRPr/>
            </a:pPr>
            <a:fld id="{C905E280-0DE1-45C6-9669-AE35A936E48E}" type="slidenum">
              <a:rPr lang="en-CA" smtClean="0"/>
              <a:pPr>
                <a:defRPr/>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865A61A5-ED8F-4466-8738-98569277EE61}" type="datetimeFigureOut">
              <a:rPr lang="en-CA" smtClean="0"/>
              <a:pPr>
                <a:defRPr/>
              </a:pPr>
              <a:t>01/10/2015</a:t>
            </a:fld>
            <a:endParaRPr lang="en-CA"/>
          </a:p>
        </p:txBody>
      </p:sp>
      <p:sp>
        <p:nvSpPr>
          <p:cNvPr id="3" name="Footer Placeholder 2"/>
          <p:cNvSpPr>
            <a:spLocks noGrp="1"/>
          </p:cNvSpPr>
          <p:nvPr>
            <p:ph type="ftr" sz="quarter" idx="11"/>
          </p:nvPr>
        </p:nvSpPr>
        <p:spPr/>
        <p:txBody>
          <a:bodyPr/>
          <a:lstStyle/>
          <a:p>
            <a:pPr>
              <a:defRPr/>
            </a:pPr>
            <a:endParaRPr lang="en-CA"/>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CBD9D358-D628-4BC5-9888-FFCC7E5C419E}" type="slidenum">
              <a:rPr lang="en-CA" smtClean="0"/>
              <a:pPr>
                <a:defRPr/>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fld id="{4AAADAE0-B68C-49F9-9FF6-4C83737789BD}" type="datetimeFigureOut">
              <a:rPr lang="en-CA" smtClean="0"/>
              <a:pPr>
                <a:defRPr/>
              </a:pPr>
              <a:t>01/10/2015</a:t>
            </a:fld>
            <a:endParaRPr lang="en-CA"/>
          </a:p>
        </p:txBody>
      </p:sp>
      <p:sp>
        <p:nvSpPr>
          <p:cNvPr id="6" name="Footer Placeholder 5"/>
          <p:cNvSpPr>
            <a:spLocks noGrp="1"/>
          </p:cNvSpPr>
          <p:nvPr>
            <p:ph type="ftr" sz="quarter" idx="11"/>
          </p:nvPr>
        </p:nvSpPr>
        <p:spPr/>
        <p:txBody>
          <a:bodyPr/>
          <a:lstStyle/>
          <a:p>
            <a:pPr>
              <a:defRPr/>
            </a:pPr>
            <a:endParaRPr lang="en-CA"/>
          </a:p>
        </p:txBody>
      </p:sp>
      <p:sp>
        <p:nvSpPr>
          <p:cNvPr id="7" name="Slide Number Placeholder 6"/>
          <p:cNvSpPr>
            <a:spLocks noGrp="1"/>
          </p:cNvSpPr>
          <p:nvPr>
            <p:ph type="sldNum" sz="quarter" idx="12"/>
          </p:nvPr>
        </p:nvSpPr>
        <p:spPr/>
        <p:txBody>
          <a:bodyPr/>
          <a:lstStyle>
            <a:lvl1pPr>
              <a:defRPr>
                <a:solidFill>
                  <a:srgbClr val="FFFFFF"/>
                </a:solidFill>
              </a:defRPr>
            </a:lvl1pPr>
          </a:lstStyle>
          <a:p>
            <a:pPr>
              <a:defRPr/>
            </a:pPr>
            <a:fld id="{73AA60A0-8AEA-423C-966C-2AF8785C4EC6}" type="slidenum">
              <a:rPr lang="en-CA" smtClean="0"/>
              <a:pPr>
                <a:defRPr/>
              </a:pPr>
              <a:t>‹#›</a:t>
            </a:fld>
            <a:endParaRPr lang="en-CA"/>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a:defRPr/>
            </a:pPr>
            <a:fld id="{4FBF8C51-E3DC-47D6-B86A-C768F4B1BC6B}" type="datetimeFigureOut">
              <a:rPr lang="en-CA" smtClean="0"/>
              <a:pPr>
                <a:defRPr/>
              </a:pPr>
              <a:t>01/10/2015</a:t>
            </a:fld>
            <a:endParaRPr lang="en-CA"/>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defRPr/>
            </a:pPr>
            <a:fld id="{F740F7B0-1EA3-48E3-95B5-D7195F9030D4}" type="slidenum">
              <a:rPr lang="en-CA" smtClean="0"/>
              <a:pPr>
                <a:defRPr/>
              </a:pPr>
              <a:t>‹#›</a:t>
            </a:fld>
            <a:endParaRPr lang="en-CA"/>
          </a:p>
        </p:txBody>
      </p:sp>
      <p:sp>
        <p:nvSpPr>
          <p:cNvPr id="14" name="Footer Placeholder 13"/>
          <p:cNvSpPr>
            <a:spLocks noGrp="1"/>
          </p:cNvSpPr>
          <p:nvPr>
            <p:ph type="ftr" sz="quarter" idx="12"/>
          </p:nvPr>
        </p:nvSpPr>
        <p:spPr>
          <a:xfrm>
            <a:off x="1600200" y="6248206"/>
            <a:ext cx="4572000" cy="365125"/>
          </a:xfrm>
        </p:spPr>
        <p:txBody>
          <a:bodyPr rtlCol="0"/>
          <a:lstStyle/>
          <a:p>
            <a:pPr>
              <a:defRPr/>
            </a:pPr>
            <a:endParaRPr lang="en-CA"/>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fld id="{F42BEB42-90ED-40E5-BE11-65D7FE9B5DB1}" type="datetimeFigureOut">
              <a:rPr lang="en-CA" smtClean="0"/>
              <a:pPr>
                <a:defRPr/>
              </a:pPr>
              <a:t>01/10/2015</a:t>
            </a:fld>
            <a:endParaRPr lang="en-CA"/>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CA"/>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CCEA51F2-01CB-4807-AC51-4907E7873061}" type="slidenum">
              <a:rPr lang="en-CA" smtClean="0"/>
              <a:pPr>
                <a:defRPr/>
              </a:pPr>
              <a:t>‹#›</a:t>
            </a:fld>
            <a:endParaRPr lang="en-CA"/>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 Target="slide11.xml"/><Relationship Id="rId1" Type="http://schemas.openxmlformats.org/officeDocument/2006/relationships/slideLayout" Target="../slideLayouts/slideLayout7.xml"/><Relationship Id="rId5" Type="http://schemas.openxmlformats.org/officeDocument/2006/relationships/hyperlink" Target="file:///C:\WINDOWS\Desktop\POWER\6.ppt" TargetMode="External"/><Relationship Id="rId4" Type="http://schemas.openxmlformats.org/officeDocument/2006/relationships/hyperlink" Target="file:///C:\WINDOWS\Desktop\POWER\7.pp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p20"/>
          <p:cNvPicPr>
            <a:picLocks noChangeAspect="1" noChangeArrowheads="1"/>
          </p:cNvPicPr>
          <p:nvPr/>
        </p:nvPicPr>
        <p:blipFill>
          <a:blip r:embed="rId2" cstate="print"/>
          <a:srcRect/>
          <a:stretch>
            <a:fillRect/>
          </a:stretch>
        </p:blipFill>
        <p:spPr bwMode="auto">
          <a:xfrm>
            <a:off x="1571604" y="500042"/>
            <a:ext cx="6019800" cy="5715000"/>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rtl="1"/>
            <a:r>
              <a:rPr lang="fa-IR" sz="3600" b="1" dirty="0" smtClean="0">
                <a:solidFill>
                  <a:srgbClr val="FF0000"/>
                </a:solidFill>
                <a:cs typeface="B Titr" pitchFamily="2" charset="-78"/>
              </a:rPr>
              <a:t>چرا</a:t>
            </a:r>
            <a:r>
              <a:rPr lang="fa-IR" sz="3600" b="1" dirty="0" smtClean="0">
                <a:cs typeface="B Titr" pitchFamily="2" charset="-78"/>
              </a:rPr>
              <a:t> </a:t>
            </a:r>
            <a:r>
              <a:rPr lang="fa-IR" sz="3600" b="1" dirty="0" smtClean="0">
                <a:solidFill>
                  <a:srgbClr val="FF0000"/>
                </a:solidFill>
                <a:cs typeface="B Titr" pitchFamily="2" charset="-78"/>
              </a:rPr>
              <a:t>بار جهانی سل روند صعودی داشته؟</a:t>
            </a:r>
            <a:endParaRPr lang="en-US" sz="3600" b="1" dirty="0">
              <a:solidFill>
                <a:srgbClr val="FF0000"/>
              </a:solidFill>
              <a:cs typeface="B Titr" pitchFamily="2" charset="-78"/>
            </a:endParaRPr>
          </a:p>
        </p:txBody>
      </p:sp>
      <p:sp>
        <p:nvSpPr>
          <p:cNvPr id="2" name="Content Placeholder 1"/>
          <p:cNvSpPr>
            <a:spLocks noGrp="1"/>
          </p:cNvSpPr>
          <p:nvPr>
            <p:ph sz="quarter" idx="1"/>
          </p:nvPr>
        </p:nvSpPr>
        <p:spPr>
          <a:xfrm>
            <a:off x="500034" y="1571612"/>
            <a:ext cx="8229600" cy="4572032"/>
          </a:xfrm>
        </p:spPr>
        <p:txBody>
          <a:bodyPr>
            <a:noAutofit/>
          </a:bodyPr>
          <a:lstStyle/>
          <a:p>
            <a:pPr algn="r" rtl="1"/>
            <a:endParaRPr lang="fa-IR" sz="2800" b="1" dirty="0" smtClean="0">
              <a:cs typeface="B Nazanin" pitchFamily="2" charset="-78"/>
            </a:endParaRPr>
          </a:p>
          <a:p>
            <a:pPr algn="r" rtl="1"/>
            <a:r>
              <a:rPr lang="fa-IR" sz="2800" b="1" dirty="0" smtClean="0">
                <a:cs typeface="B Nazanin" pitchFamily="2" charset="-78"/>
              </a:rPr>
              <a:t>رشد فقر در جوامع</a:t>
            </a:r>
          </a:p>
          <a:p>
            <a:pPr algn="r" rtl="1"/>
            <a:endParaRPr lang="fa-IR" sz="2800" b="1" dirty="0" smtClean="0">
              <a:cs typeface="B Nazanin" pitchFamily="2" charset="-78"/>
            </a:endParaRPr>
          </a:p>
          <a:p>
            <a:pPr algn="r" rtl="1"/>
            <a:r>
              <a:rPr lang="fa-IR" sz="2800" b="1" dirty="0" smtClean="0">
                <a:cs typeface="B Nazanin" pitchFamily="2" charset="-78"/>
              </a:rPr>
              <a:t>غفلت از بیماری و مداخلات نادرست پزشکی</a:t>
            </a:r>
            <a:r>
              <a:rPr lang="fa-IR" sz="2400" b="1" dirty="0" smtClean="0">
                <a:cs typeface="B Nazanin" pitchFamily="2" charset="-78"/>
              </a:rPr>
              <a:t>(افزایش موارد </a:t>
            </a:r>
            <a:r>
              <a:rPr lang="en-US" sz="2400" b="1" dirty="0" smtClean="0">
                <a:cs typeface="B Nazanin" pitchFamily="2" charset="-78"/>
              </a:rPr>
              <a:t>MDR</a:t>
            </a:r>
            <a:r>
              <a:rPr lang="fa-IR" sz="2400" b="1" dirty="0" smtClean="0">
                <a:cs typeface="B Nazanin" pitchFamily="2" charset="-78"/>
              </a:rPr>
              <a:t>)</a:t>
            </a:r>
            <a:endParaRPr lang="fa-IR" sz="2800" b="1" dirty="0" smtClean="0">
              <a:cs typeface="B Nazanin" pitchFamily="2" charset="-78"/>
            </a:endParaRPr>
          </a:p>
          <a:p>
            <a:pPr algn="r" rtl="1"/>
            <a:endParaRPr lang="fa-IR" sz="2800" b="1" dirty="0" smtClean="0">
              <a:cs typeface="B Nazanin" pitchFamily="2" charset="-78"/>
            </a:endParaRPr>
          </a:p>
          <a:p>
            <a:pPr algn="r" rtl="1"/>
            <a:r>
              <a:rPr lang="fa-IR" sz="2800" b="1" dirty="0" smtClean="0">
                <a:cs typeface="B Nazanin" pitchFamily="2" charset="-78"/>
              </a:rPr>
              <a:t>تغییرات جمعیتی(تغییر هرم سنی،مهاجرت،حاشیه نشینی)</a:t>
            </a:r>
          </a:p>
          <a:p>
            <a:pPr algn="r" rtl="1"/>
            <a:endParaRPr lang="fa-IR" sz="2800" b="1" dirty="0" smtClean="0">
              <a:cs typeface="B Nazanin" pitchFamily="2" charset="-78"/>
            </a:endParaRPr>
          </a:p>
          <a:p>
            <a:pPr algn="r" rtl="1"/>
            <a:r>
              <a:rPr lang="fa-IR" sz="2800" b="1" dirty="0" smtClean="0">
                <a:cs typeface="B Nazanin" pitchFamily="2" charset="-78"/>
              </a:rPr>
              <a:t>پوشش بهداشتی نامناسب(بخصوص در کشورهای دارای بحران)</a:t>
            </a:r>
          </a:p>
          <a:p>
            <a:pPr algn="r" rtl="1"/>
            <a:endParaRPr lang="fa-IR" sz="2800" b="1" dirty="0" smtClean="0">
              <a:cs typeface="B Nazanin" pitchFamily="2" charset="-78"/>
            </a:endParaRPr>
          </a:p>
          <a:p>
            <a:pPr algn="r" rtl="1"/>
            <a:r>
              <a:rPr lang="fa-IR" sz="2800" b="1" dirty="0" smtClean="0">
                <a:cs typeface="B Nazanin" pitchFamily="2" charset="-78"/>
              </a:rPr>
              <a:t>تاثیر پاندمی ایدز</a:t>
            </a:r>
            <a:endParaRPr lang="en-US" sz="2800" b="1" dirty="0">
              <a:cs typeface="B Nazanin" pitchFamily="2" charset="-78"/>
            </a:endParaRPr>
          </a:p>
        </p:txBody>
      </p:sp>
    </p:spTree>
    <p:extLst>
      <p:ext uri="{BB962C8B-B14F-4D97-AF65-F5344CB8AC3E}">
        <p14:creationId xmlns="" xmlns:p14="http://schemas.microsoft.com/office/powerpoint/2010/main" val="42604641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0354" name="Picture 5" descr="1.jpg"/>
          <p:cNvPicPr>
            <a:picLocks noChangeAspect="1"/>
          </p:cNvPicPr>
          <p:nvPr/>
        </p:nvPicPr>
        <p:blipFill>
          <a:blip r:embed="rId2" cstate="print">
            <a:clrChange>
              <a:clrFrom>
                <a:srgbClr val="FFFFFF"/>
              </a:clrFrom>
              <a:clrTo>
                <a:srgbClr val="FFFFFF">
                  <a:alpha val="0"/>
                </a:srgbClr>
              </a:clrTo>
            </a:clrChange>
          </a:blip>
          <a:srcRect/>
          <a:stretch>
            <a:fillRect/>
          </a:stretch>
        </p:blipFill>
        <p:spPr bwMode="auto">
          <a:xfrm>
            <a:off x="0" y="1960563"/>
            <a:ext cx="4741863" cy="4286250"/>
          </a:xfrm>
          <a:prstGeom prst="rect">
            <a:avLst/>
          </a:prstGeom>
          <a:noFill/>
          <a:ln w="9525">
            <a:noFill/>
            <a:miter lim="800000"/>
            <a:headEnd/>
            <a:tailEnd/>
          </a:ln>
        </p:spPr>
      </p:pic>
      <p:pic>
        <p:nvPicPr>
          <p:cNvPr id="100355" name="Picture 3" descr="r (80).jpg"/>
          <p:cNvPicPr>
            <a:picLocks noChangeAspect="1"/>
          </p:cNvPicPr>
          <p:nvPr/>
        </p:nvPicPr>
        <p:blipFill>
          <a:blip r:embed="rId3" cstate="print">
            <a:clrChange>
              <a:clrFrom>
                <a:srgbClr val="FFFFFF"/>
              </a:clrFrom>
              <a:clrTo>
                <a:srgbClr val="FFFFFF">
                  <a:alpha val="0"/>
                </a:srgbClr>
              </a:clrTo>
            </a:clrChange>
          </a:blip>
          <a:srcRect l="2750" t="1018" r="6125" b="4178"/>
          <a:stretch>
            <a:fillRect/>
          </a:stretch>
        </p:blipFill>
        <p:spPr bwMode="auto">
          <a:xfrm>
            <a:off x="1000125" y="2532063"/>
            <a:ext cx="3471863" cy="2571750"/>
          </a:xfrm>
          <a:prstGeom prst="rect">
            <a:avLst/>
          </a:prstGeom>
          <a:noFill/>
          <a:ln w="9525">
            <a:noFill/>
            <a:miter lim="800000"/>
            <a:headEnd/>
            <a:tailEnd/>
          </a:ln>
        </p:spPr>
      </p:pic>
      <p:pic>
        <p:nvPicPr>
          <p:cNvPr id="7" name="Picture 6" descr="map-yanigh.gif"/>
          <p:cNvPicPr>
            <a:picLocks noChangeAspect="1"/>
          </p:cNvPicPr>
          <p:nvPr/>
        </p:nvPicPr>
        <p:blipFill>
          <a:blip r:embed="rId4" cstate="print"/>
          <a:stretch>
            <a:fillRect/>
          </a:stretch>
        </p:blipFill>
        <p:spPr>
          <a:xfrm>
            <a:off x="4000500" y="2032000"/>
            <a:ext cx="2057400" cy="1928813"/>
          </a:xfrm>
          <a:prstGeom prst="rect">
            <a:avLst/>
          </a:prstGeom>
          <a:effectLst>
            <a:outerShdw blurRad="152400" dist="317500" dir="5400000" sx="90000" sy="-19000" rotWithShape="0">
              <a:prstClr val="black">
                <a:alpha val="15000"/>
              </a:prstClr>
            </a:outerShdw>
          </a:effectLst>
        </p:spPr>
      </p:pic>
      <p:cxnSp>
        <p:nvCxnSpPr>
          <p:cNvPr id="11" name="Straight Arrow Connector 10"/>
          <p:cNvCxnSpPr/>
          <p:nvPr/>
        </p:nvCxnSpPr>
        <p:spPr>
          <a:xfrm flipV="1">
            <a:off x="2500313" y="1903413"/>
            <a:ext cx="2033587" cy="1714500"/>
          </a:xfrm>
          <a:prstGeom prst="straightConnector1">
            <a:avLst/>
          </a:prstGeom>
          <a:ln>
            <a:solidFill>
              <a:srgbClr val="000066"/>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500313" y="3675063"/>
            <a:ext cx="2473325" cy="71437"/>
          </a:xfrm>
          <a:prstGeom prst="straightConnector1">
            <a:avLst/>
          </a:prstGeom>
          <a:ln>
            <a:solidFill>
              <a:srgbClr val="000066"/>
            </a:solidFill>
            <a:tailEnd type="arrow"/>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2698027" y="388790"/>
            <a:ext cx="6074099" cy="1754326"/>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defRPr/>
            </a:pPr>
            <a:r>
              <a:rPr lang="fa-IR" sz="5400" b="1" dirty="0">
                <a:ln w="11430"/>
                <a:solidFill>
                  <a:srgbClr val="C00000"/>
                </a:solidFill>
                <a:effectLst>
                  <a:outerShdw blurRad="38100" dist="38100" dir="2700000" algn="tl">
                    <a:srgbClr val="000000">
                      <a:alpha val="43137"/>
                    </a:srgbClr>
                  </a:outerShdw>
                </a:effectLst>
                <a:latin typeface="IranNastaliq" pitchFamily="18" charset="0"/>
                <a:cs typeface="B Titr" pitchFamily="2" charset="-78"/>
              </a:rPr>
              <a:t>بررسی</a:t>
            </a:r>
          </a:p>
          <a:p>
            <a:pPr algn="r" rtl="1">
              <a:defRPr/>
            </a:pPr>
            <a:r>
              <a:rPr lang="fa-IR" sz="5400" b="1" dirty="0">
                <a:ln w="11430"/>
                <a:solidFill>
                  <a:srgbClr val="C00000"/>
                </a:solidFill>
                <a:effectLst>
                  <a:outerShdw blurRad="38100" dist="38100" dir="2700000" algn="tl">
                    <a:srgbClr val="000000">
                      <a:alpha val="43137"/>
                    </a:srgbClr>
                  </a:outerShdw>
                </a:effectLst>
                <a:latin typeface="IranNastaliq" pitchFamily="18" charset="0"/>
                <a:cs typeface="B Titr" pitchFamily="2" charset="-78"/>
              </a:rPr>
              <a:t> وضعیت موجود در كشور</a:t>
            </a:r>
          </a:p>
        </p:txBody>
      </p:sp>
      <p:sp>
        <p:nvSpPr>
          <p:cNvPr id="21" name="Donut 20"/>
          <p:cNvSpPr/>
          <p:nvPr/>
        </p:nvSpPr>
        <p:spPr>
          <a:xfrm>
            <a:off x="2500313" y="3618631"/>
            <a:ext cx="57150" cy="57150"/>
          </a:xfrm>
          <a:prstGeom prst="donut">
            <a:avLst/>
          </a:prstGeom>
          <a:solidFill>
            <a:srgbClr val="0070C0"/>
          </a:solidFill>
          <a:ln>
            <a:solidFill>
              <a:srgbClr val="6699FF"/>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dirty="0">
              <a:solidFill>
                <a:srgbClr val="6699FF"/>
              </a:solidFill>
            </a:endParaRPr>
          </a:p>
        </p:txBody>
      </p:sp>
    </p:spTree>
    <p:extLst>
      <p:ext uri="{BB962C8B-B14F-4D97-AF65-F5344CB8AC3E}">
        <p14:creationId xmlns="" xmlns:p14="http://schemas.microsoft.com/office/powerpoint/2010/main" val="457867834"/>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defRPr/>
            </a:pPr>
            <a:r>
              <a:rPr lang="en-US" sz="3600" b="1" dirty="0" smtClean="0">
                <a:solidFill>
                  <a:srgbClr val="C00000"/>
                </a:solidFill>
                <a:effectLst>
                  <a:outerShdw blurRad="38100" dist="38100" dir="2700000" algn="tl">
                    <a:srgbClr val="000000">
                      <a:alpha val="43137"/>
                    </a:srgbClr>
                  </a:outerShdw>
                </a:effectLst>
              </a:rPr>
              <a:t>TB Burden – 2013</a:t>
            </a:r>
            <a:br>
              <a:rPr lang="en-US" sz="3600" b="1" dirty="0" smtClean="0">
                <a:solidFill>
                  <a:srgbClr val="C00000"/>
                </a:solidFill>
                <a:effectLst>
                  <a:outerShdw blurRad="38100" dist="38100" dir="2700000" algn="tl">
                    <a:srgbClr val="000000">
                      <a:alpha val="43137"/>
                    </a:srgbClr>
                  </a:outerShdw>
                </a:effectLst>
              </a:rPr>
            </a:br>
            <a:r>
              <a:rPr lang="en-US" sz="2800" b="1" dirty="0" smtClean="0">
                <a:solidFill>
                  <a:srgbClr val="C00000"/>
                </a:solidFill>
                <a:effectLst>
                  <a:outerShdw blurRad="38100" dist="38100" dir="2700000" algn="tl">
                    <a:srgbClr val="000000">
                      <a:alpha val="43137"/>
                    </a:srgbClr>
                  </a:outerShdw>
                </a:effectLst>
              </a:rPr>
              <a:t>A comparative Table- Estimated by WHO</a:t>
            </a:r>
            <a:endParaRPr lang="en-US" sz="3600" b="1" dirty="0">
              <a:solidFill>
                <a:srgbClr val="C00000"/>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sz="quarter" idx="1"/>
            <p:extLst>
              <p:ext uri="{D42A27DB-BD31-4B8C-83A1-F6EECF244321}">
                <p14:modId xmlns="" xmlns:p14="http://schemas.microsoft.com/office/powerpoint/2010/main" val="3964539502"/>
              </p:ext>
            </p:extLst>
          </p:nvPr>
        </p:nvGraphicFramePr>
        <p:xfrm>
          <a:off x="457200" y="1600201"/>
          <a:ext cx="8186765" cy="3902251"/>
        </p:xfrm>
        <a:graphic>
          <a:graphicData uri="http://schemas.openxmlformats.org/drawingml/2006/table">
            <a:tbl>
              <a:tblPr firstRow="1" bandRow="1">
                <a:tableStyleId>{5C22544A-7EE6-4342-B048-85BDC9FD1C3A}</a:tableStyleId>
              </a:tblPr>
              <a:tblGrid>
                <a:gridCol w="3757610"/>
                <a:gridCol w="1357322"/>
                <a:gridCol w="1571636"/>
                <a:gridCol w="1500197"/>
              </a:tblGrid>
              <a:tr h="519454">
                <a:tc>
                  <a:txBody>
                    <a:bodyPr/>
                    <a:lstStyle/>
                    <a:p>
                      <a:pPr algn="l" rtl="0"/>
                      <a:endParaRPr lang="en-US" sz="1600" b="1" strike="noStrike" dirty="0">
                        <a:effectLst/>
                      </a:endParaRPr>
                    </a:p>
                  </a:txBody>
                  <a:tcPr/>
                </a:tc>
                <a:tc>
                  <a:txBody>
                    <a:bodyPr/>
                    <a:lstStyle/>
                    <a:p>
                      <a:pPr algn="ctr"/>
                      <a:r>
                        <a:rPr lang="en-US" sz="2400" b="1" strike="noStrike" dirty="0" smtClean="0">
                          <a:effectLst/>
                        </a:rPr>
                        <a:t>World</a:t>
                      </a:r>
                      <a:endParaRPr lang="en-US" sz="2400" b="1" strike="noStrike" dirty="0">
                        <a:effectLst/>
                      </a:endParaRPr>
                    </a:p>
                  </a:txBody>
                  <a:tcPr anchor="ctr"/>
                </a:tc>
                <a:tc>
                  <a:txBody>
                    <a:bodyPr/>
                    <a:lstStyle/>
                    <a:p>
                      <a:pPr algn="ctr"/>
                      <a:r>
                        <a:rPr lang="en-US" sz="2400" b="1" strike="noStrike" dirty="0" smtClean="0">
                          <a:effectLst/>
                        </a:rPr>
                        <a:t>Region</a:t>
                      </a:r>
                      <a:endParaRPr lang="en-US" sz="2400" b="1" strike="noStrike" dirty="0">
                        <a:effectLst/>
                      </a:endParaRPr>
                    </a:p>
                  </a:txBody>
                  <a:tcPr anchor="ctr"/>
                </a:tc>
                <a:tc>
                  <a:txBody>
                    <a:bodyPr/>
                    <a:lstStyle/>
                    <a:p>
                      <a:pPr algn="ctr"/>
                      <a:r>
                        <a:rPr lang="en-US" sz="2400" b="1" strike="noStrike" dirty="0" smtClean="0">
                          <a:effectLst/>
                        </a:rPr>
                        <a:t>I.R.IRAN</a:t>
                      </a:r>
                      <a:endParaRPr lang="en-US" sz="2400" b="1" strike="noStrike" dirty="0">
                        <a:effectLst/>
                      </a:endParaRPr>
                    </a:p>
                  </a:txBody>
                  <a:tcPr anchor="ctr"/>
                </a:tc>
              </a:tr>
              <a:tr h="615684">
                <a:tc>
                  <a:txBody>
                    <a:bodyPr/>
                    <a:lstStyle/>
                    <a:p>
                      <a:pPr algn="l" rtl="0"/>
                      <a:r>
                        <a:rPr lang="en-US" sz="1800" b="1" strike="noStrike" dirty="0" smtClean="0">
                          <a:effectLst/>
                        </a:rPr>
                        <a:t>Prevalence Rate</a:t>
                      </a:r>
                    </a:p>
                    <a:p>
                      <a:pPr algn="l" rtl="0"/>
                      <a:r>
                        <a:rPr lang="en-US" sz="1800" b="1" strike="noStrike" dirty="0" smtClean="0">
                          <a:effectLst/>
                        </a:rPr>
                        <a:t>( /100,000)</a:t>
                      </a:r>
                      <a:endParaRPr lang="en-US" sz="1800" b="1" strike="noStrike" dirty="0">
                        <a:effectLst/>
                      </a:endParaRPr>
                    </a:p>
                  </a:txBody>
                  <a:tcPr/>
                </a:tc>
                <a:tc>
                  <a:txBody>
                    <a:bodyPr/>
                    <a:lstStyle/>
                    <a:p>
                      <a:pPr algn="ctr"/>
                      <a:r>
                        <a:rPr lang="en-US" sz="2000" b="1" strike="noStrike" dirty="0" smtClean="0">
                          <a:effectLst/>
                        </a:rPr>
                        <a:t>169</a:t>
                      </a:r>
                      <a:endParaRPr lang="en-US" sz="2000" b="1" strike="noStrike" dirty="0">
                        <a:effectLst/>
                      </a:endParaRPr>
                    </a:p>
                  </a:txBody>
                  <a:tcPr anchor="ctr"/>
                </a:tc>
                <a:tc>
                  <a:txBody>
                    <a:bodyPr/>
                    <a:lstStyle/>
                    <a:p>
                      <a:pPr marL="0" algn="ctr" defTabSz="914400" rtl="0" eaLnBrk="1" latinLnBrk="0" hangingPunct="1"/>
                      <a:r>
                        <a:rPr lang="en-US" sz="2000" b="1" strike="noStrike" kern="1200" dirty="0" smtClean="0">
                          <a:solidFill>
                            <a:schemeClr val="dk1"/>
                          </a:solidFill>
                          <a:effectLst/>
                          <a:latin typeface="+mn-lt"/>
                          <a:ea typeface="+mn-ea"/>
                          <a:cs typeface="+mn-cs"/>
                        </a:rPr>
                        <a:t>180</a:t>
                      </a:r>
                    </a:p>
                  </a:txBody>
                  <a:tcPr anchor="ctr"/>
                </a:tc>
                <a:tc>
                  <a:txBody>
                    <a:bodyPr/>
                    <a:lstStyle/>
                    <a:p>
                      <a:pPr marL="0" marR="0" lvl="0" indent="0" algn="ctr" defTabSz="914400" rtl="0" eaLnBrk="1" fontAlgn="base" latinLnBrk="0" hangingPunct="1">
                        <a:lnSpc>
                          <a:spcPct val="100000"/>
                        </a:lnSpc>
                        <a:spcBef>
                          <a:spcPct val="80000"/>
                        </a:spcBef>
                        <a:spcAft>
                          <a:spcPct val="0"/>
                        </a:spcAft>
                        <a:buClr>
                          <a:srgbClr val="1E7FB8"/>
                        </a:buClr>
                        <a:buSzTx/>
                        <a:buFont typeface="Wingdings" pitchFamily="2" charset="2"/>
                        <a:buNone/>
                        <a:tabLst/>
                      </a:pPr>
                      <a:r>
                        <a:rPr kumimoji="0" lang="en-US" sz="2000" b="1" i="0" u="none" strike="noStrike" cap="none" normalizeH="0" baseline="0" dirty="0" smtClean="0">
                          <a:ln>
                            <a:noFill/>
                          </a:ln>
                          <a:solidFill>
                            <a:srgbClr val="0000FF"/>
                          </a:solidFill>
                          <a:effectLst/>
                          <a:latin typeface="Arial" charset="0"/>
                          <a:cs typeface="B Nazanin" pitchFamily="2" charset="-78"/>
                        </a:rPr>
                        <a:t>33</a:t>
                      </a:r>
                      <a:endParaRPr kumimoji="0" lang="fa-IR" sz="2000" b="1" i="0" u="none" strike="noStrike" cap="none" normalizeH="0" baseline="0" dirty="0" smtClean="0">
                        <a:ln>
                          <a:noFill/>
                        </a:ln>
                        <a:solidFill>
                          <a:srgbClr val="0000FF"/>
                        </a:solidFill>
                        <a:effectLst/>
                        <a:latin typeface="Arial" charset="0"/>
                        <a:cs typeface="B Nazanin" pitchFamily="2" charset="-78"/>
                      </a:endParaRPr>
                    </a:p>
                  </a:txBody>
                  <a:tcPr anchor="ctr" horzOverflow="overflow"/>
                </a:tc>
              </a:tr>
              <a:tr h="615684">
                <a:tc>
                  <a:txBody>
                    <a:bodyPr/>
                    <a:lstStyle/>
                    <a:p>
                      <a:pPr algn="l" rtl="0"/>
                      <a:r>
                        <a:rPr lang="en-US" sz="1800" b="1" strike="noStrike" dirty="0" smtClean="0">
                          <a:effectLst/>
                        </a:rPr>
                        <a:t>Mortality Rate</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b="1" strike="noStrike" dirty="0" smtClean="0">
                          <a:effectLst/>
                        </a:rPr>
                        <a:t>( /100,000)</a:t>
                      </a:r>
                    </a:p>
                  </a:txBody>
                  <a:tcPr/>
                </a:tc>
                <a:tc>
                  <a:txBody>
                    <a:bodyPr/>
                    <a:lstStyle/>
                    <a:p>
                      <a:pPr algn="ctr"/>
                      <a:r>
                        <a:rPr lang="en-US" sz="2000" b="1" strike="noStrike" dirty="0" smtClean="0">
                          <a:effectLst/>
                        </a:rPr>
                        <a:t>13</a:t>
                      </a:r>
                      <a:endParaRPr lang="en-US" sz="2000" b="1" strike="noStrike" dirty="0">
                        <a:effectLst/>
                      </a:endParaRPr>
                    </a:p>
                  </a:txBody>
                  <a:tcPr anchor="ctr"/>
                </a:tc>
                <a:tc>
                  <a:txBody>
                    <a:bodyPr/>
                    <a:lstStyle/>
                    <a:p>
                      <a:pPr marL="0" algn="ctr" defTabSz="914400" rtl="0" eaLnBrk="1" latinLnBrk="0" hangingPunct="1"/>
                      <a:r>
                        <a:rPr lang="en-US" sz="2000" b="1" strike="noStrike" kern="1200" dirty="0" smtClean="0">
                          <a:solidFill>
                            <a:schemeClr val="dk1"/>
                          </a:solidFill>
                          <a:effectLst/>
                          <a:latin typeface="+mn-lt"/>
                          <a:ea typeface="+mn-ea"/>
                          <a:cs typeface="+mn-cs"/>
                        </a:rPr>
                        <a:t>16</a:t>
                      </a:r>
                    </a:p>
                  </a:txBody>
                  <a:tcPr anchor="ctr"/>
                </a:tc>
                <a:tc>
                  <a:txBody>
                    <a:bodyPr/>
                    <a:lstStyle/>
                    <a:p>
                      <a:pPr marL="0" marR="0" lvl="0" indent="0" algn="ctr" defTabSz="914400" rtl="0" eaLnBrk="1" fontAlgn="base" latinLnBrk="0" hangingPunct="1">
                        <a:lnSpc>
                          <a:spcPct val="100000"/>
                        </a:lnSpc>
                        <a:spcBef>
                          <a:spcPct val="80000"/>
                        </a:spcBef>
                        <a:spcAft>
                          <a:spcPct val="0"/>
                        </a:spcAft>
                        <a:buClr>
                          <a:srgbClr val="1E7FB8"/>
                        </a:buClr>
                        <a:buSzTx/>
                        <a:buFont typeface="Wingdings" pitchFamily="2" charset="2"/>
                        <a:buNone/>
                        <a:tabLst/>
                      </a:pPr>
                      <a:r>
                        <a:rPr kumimoji="0" lang="en-US" sz="2000" b="1" i="0" u="none" strike="noStrike" cap="none" normalizeH="0" baseline="0" dirty="0" smtClean="0">
                          <a:ln>
                            <a:noFill/>
                          </a:ln>
                          <a:solidFill>
                            <a:srgbClr val="0000FF"/>
                          </a:solidFill>
                          <a:effectLst/>
                          <a:latin typeface="Arial" charset="0"/>
                          <a:cs typeface="B Nazanin" pitchFamily="2" charset="-78"/>
                        </a:rPr>
                        <a:t>2.9</a:t>
                      </a:r>
                    </a:p>
                  </a:txBody>
                  <a:tcPr anchor="ctr" horzOverflow="overflow"/>
                </a:tc>
              </a:tr>
              <a:tr h="6156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strike="noStrike" dirty="0" smtClean="0">
                          <a:effectLst/>
                        </a:rPr>
                        <a:t>Incidence Rate</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b="1" strike="noStrike" dirty="0" smtClean="0">
                          <a:effectLst/>
                        </a:rPr>
                        <a:t>( /100,000)</a:t>
                      </a:r>
                    </a:p>
                  </a:txBody>
                  <a:tcPr/>
                </a:tc>
                <a:tc>
                  <a:txBody>
                    <a:bodyPr/>
                    <a:lstStyle/>
                    <a:p>
                      <a:pPr algn="ctr"/>
                      <a:r>
                        <a:rPr lang="en-US" sz="2000" b="1" strike="noStrike" dirty="0" smtClean="0">
                          <a:effectLst/>
                        </a:rPr>
                        <a:t>122</a:t>
                      </a:r>
                      <a:endParaRPr lang="en-US" sz="2000" b="1" strike="noStrike" dirty="0">
                        <a:effectLst/>
                      </a:endParaRPr>
                    </a:p>
                  </a:txBody>
                  <a:tcPr anchor="ctr"/>
                </a:tc>
                <a:tc>
                  <a:txBody>
                    <a:bodyPr/>
                    <a:lstStyle/>
                    <a:p>
                      <a:pPr marL="0" algn="ctr" defTabSz="914400" rtl="0" eaLnBrk="1" latinLnBrk="0" hangingPunct="1"/>
                      <a:r>
                        <a:rPr lang="en-US" sz="2000" b="1" strike="noStrike" kern="1200" dirty="0" smtClean="0">
                          <a:solidFill>
                            <a:schemeClr val="dk1"/>
                          </a:solidFill>
                          <a:effectLst/>
                          <a:latin typeface="+mn-lt"/>
                          <a:ea typeface="+mn-ea"/>
                          <a:cs typeface="+mn-cs"/>
                        </a:rPr>
                        <a:t>109</a:t>
                      </a:r>
                    </a:p>
                  </a:txBody>
                  <a:tcPr anchor="ctr"/>
                </a:tc>
                <a:tc>
                  <a:txBody>
                    <a:bodyPr/>
                    <a:lstStyle/>
                    <a:p>
                      <a:pPr marL="0" marR="0" lvl="0" indent="0" algn="ctr" defTabSz="914400" rtl="0" eaLnBrk="1" fontAlgn="base" latinLnBrk="0" hangingPunct="1">
                        <a:lnSpc>
                          <a:spcPct val="100000"/>
                        </a:lnSpc>
                        <a:spcBef>
                          <a:spcPct val="80000"/>
                        </a:spcBef>
                        <a:spcAft>
                          <a:spcPct val="0"/>
                        </a:spcAft>
                        <a:buClr>
                          <a:srgbClr val="1E7FB8"/>
                        </a:buClr>
                        <a:buSzTx/>
                        <a:buFont typeface="Wingdings" pitchFamily="2" charset="2"/>
                        <a:buNone/>
                        <a:tabLst/>
                      </a:pPr>
                      <a:r>
                        <a:rPr kumimoji="0" lang="en-US" sz="2000" b="1" i="0" u="none" strike="noStrike" kern="1200" cap="none" normalizeH="0" baseline="0" dirty="0" smtClean="0">
                          <a:ln>
                            <a:noFill/>
                          </a:ln>
                          <a:solidFill>
                            <a:srgbClr val="0000FF"/>
                          </a:solidFill>
                          <a:effectLst/>
                          <a:latin typeface="Arial" charset="0"/>
                          <a:ea typeface="+mn-ea"/>
                          <a:cs typeface="B Nazanin" pitchFamily="2" charset="-78"/>
                        </a:rPr>
                        <a:t>21</a:t>
                      </a:r>
                    </a:p>
                  </a:txBody>
                  <a:tcPr anchor="ctr" horzOverflow="overflow"/>
                </a:tc>
              </a:tr>
              <a:tr h="4015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strike="noStrike" dirty="0" smtClean="0">
                          <a:effectLst/>
                        </a:rPr>
                        <a:t>Case Detection Rate</a:t>
                      </a:r>
                    </a:p>
                  </a:txBody>
                  <a:tcPr/>
                </a:tc>
                <a:tc>
                  <a:txBody>
                    <a:bodyPr/>
                    <a:lstStyle/>
                    <a:p>
                      <a:pPr algn="ctr"/>
                      <a:r>
                        <a:rPr lang="en-US" sz="2000" b="1" strike="noStrike" dirty="0" smtClean="0">
                          <a:effectLst/>
                        </a:rPr>
                        <a:t>67%</a:t>
                      </a:r>
                      <a:endParaRPr lang="en-US" sz="2000" b="1" strike="noStrike" dirty="0">
                        <a:effectLst/>
                      </a:endParaRPr>
                    </a:p>
                  </a:txBody>
                  <a:tcPr anchor="ctr"/>
                </a:tc>
                <a:tc>
                  <a:txBody>
                    <a:bodyPr/>
                    <a:lstStyle/>
                    <a:p>
                      <a:pPr marL="0" algn="ctr" defTabSz="914400" rtl="0" eaLnBrk="1" latinLnBrk="0" hangingPunct="1"/>
                      <a:r>
                        <a:rPr lang="en-US" sz="2000" b="1" strike="noStrike" kern="1200" dirty="0" smtClean="0">
                          <a:solidFill>
                            <a:schemeClr val="dk1"/>
                          </a:solidFill>
                          <a:effectLst/>
                          <a:latin typeface="+mn-lt"/>
                          <a:ea typeface="+mn-ea"/>
                          <a:cs typeface="+mn-cs"/>
                        </a:rPr>
                        <a:t>63%</a:t>
                      </a:r>
                    </a:p>
                  </a:txBody>
                  <a:tcPr anchor="ctr"/>
                </a:tc>
                <a:tc>
                  <a:txBody>
                    <a:bodyPr/>
                    <a:lstStyle/>
                    <a:p>
                      <a:pPr algn="ctr"/>
                      <a:r>
                        <a:rPr kumimoji="0" lang="en-US" sz="2000" b="1" i="0" u="none" strike="noStrike" kern="1200" cap="none" normalizeH="0" baseline="0" dirty="0" smtClean="0">
                          <a:ln>
                            <a:noFill/>
                          </a:ln>
                          <a:solidFill>
                            <a:srgbClr val="0000FF"/>
                          </a:solidFill>
                          <a:effectLst/>
                          <a:latin typeface="Arial" charset="0"/>
                          <a:ea typeface="+mn-ea"/>
                          <a:cs typeface="B Nazanin" pitchFamily="2" charset="-78"/>
                        </a:rPr>
                        <a:t>67%</a:t>
                      </a:r>
                    </a:p>
                  </a:txBody>
                  <a:tcPr anchor="ctr"/>
                </a:tc>
              </a:tr>
              <a:tr h="530512">
                <a:tc>
                  <a:txBody>
                    <a:bodyPr/>
                    <a:lstStyle/>
                    <a:p>
                      <a:pPr algn="l" rtl="0"/>
                      <a:r>
                        <a:rPr lang="en-US" sz="1800" b="1" strike="noStrike" dirty="0" smtClean="0">
                          <a:effectLst/>
                        </a:rPr>
                        <a:t>HIV Prevalence among TB Cases</a:t>
                      </a:r>
                      <a:endParaRPr lang="en-US" sz="1800" b="1" strike="noStrike" dirty="0">
                        <a:effectLst/>
                      </a:endParaRPr>
                    </a:p>
                  </a:txBody>
                  <a:tcPr/>
                </a:tc>
                <a:tc>
                  <a:txBody>
                    <a:bodyPr/>
                    <a:lstStyle/>
                    <a:p>
                      <a:pPr algn="ctr"/>
                      <a:r>
                        <a:rPr lang="en-US" sz="2000" b="1" strike="noStrike" dirty="0" smtClean="0">
                          <a:effectLst/>
                        </a:rPr>
                        <a:t>13%</a:t>
                      </a:r>
                      <a:endParaRPr lang="en-US" sz="2000" b="1" strike="noStrike" dirty="0">
                        <a:effectLst/>
                      </a:endParaRPr>
                    </a:p>
                  </a:txBody>
                  <a:tcPr anchor="ctr"/>
                </a:tc>
                <a:tc>
                  <a:txBody>
                    <a:bodyPr/>
                    <a:lstStyle/>
                    <a:p>
                      <a:pPr marL="0" algn="ctr" defTabSz="914400" rtl="0" eaLnBrk="1" latinLnBrk="0" hangingPunct="1"/>
                      <a:r>
                        <a:rPr lang="en-US" sz="2000" b="1" strike="noStrike" kern="1200" dirty="0" smtClean="0">
                          <a:solidFill>
                            <a:schemeClr val="dk1"/>
                          </a:solidFill>
                          <a:effectLst/>
                          <a:latin typeface="+mn-lt"/>
                          <a:ea typeface="+mn-ea"/>
                          <a:cs typeface="+mn-cs"/>
                        </a:rPr>
                        <a:t>12%</a:t>
                      </a:r>
                    </a:p>
                  </a:txBody>
                  <a:tcPr anchor="ctr"/>
                </a:tc>
                <a:tc>
                  <a:txBody>
                    <a:bodyPr/>
                    <a:lstStyle/>
                    <a:p>
                      <a:pPr algn="ctr"/>
                      <a:r>
                        <a:rPr kumimoji="0" lang="en-US" sz="2000" b="1" i="0" u="none" strike="noStrike" kern="1200" cap="none" normalizeH="0" baseline="0" dirty="0" smtClean="0">
                          <a:ln>
                            <a:noFill/>
                          </a:ln>
                          <a:solidFill>
                            <a:srgbClr val="0000FF"/>
                          </a:solidFill>
                          <a:effectLst/>
                          <a:latin typeface="Arial" charset="0"/>
                          <a:ea typeface="+mn-ea"/>
                          <a:cs typeface="B Nazanin" pitchFamily="2" charset="-78"/>
                        </a:rPr>
                        <a:t>3.8%</a:t>
                      </a:r>
                    </a:p>
                  </a:txBody>
                  <a:tcPr anchor="ctr"/>
                </a:tc>
              </a:tr>
              <a:tr h="530512">
                <a:tc>
                  <a:txBody>
                    <a:bodyPr/>
                    <a:lstStyle/>
                    <a:p>
                      <a:pPr algn="l" rtl="0"/>
                      <a:r>
                        <a:rPr lang="en-US" sz="1800" b="1" strike="noStrike" dirty="0" smtClean="0">
                          <a:effectLst/>
                        </a:rPr>
                        <a:t>Treatment Success Rate</a:t>
                      </a:r>
                      <a:endParaRPr lang="en-US" sz="1800" b="1" strike="noStrike" dirty="0">
                        <a:effectLst/>
                      </a:endParaRPr>
                    </a:p>
                  </a:txBody>
                  <a:tcPr/>
                </a:tc>
                <a:tc>
                  <a:txBody>
                    <a:bodyPr/>
                    <a:lstStyle/>
                    <a:p>
                      <a:pPr algn="ctr"/>
                      <a:r>
                        <a:rPr lang="en-US" sz="2000" b="1" strike="noStrike" dirty="0" smtClean="0">
                          <a:effectLst/>
                        </a:rPr>
                        <a:t>87%</a:t>
                      </a:r>
                      <a:endParaRPr lang="en-US" sz="2000" b="1" strike="noStrike" dirty="0">
                        <a:effectLst/>
                      </a:endParaRPr>
                    </a:p>
                  </a:txBody>
                  <a:tcPr anchor="ctr"/>
                </a:tc>
                <a:tc>
                  <a:txBody>
                    <a:bodyPr/>
                    <a:lstStyle/>
                    <a:p>
                      <a:pPr marL="0" algn="ctr" defTabSz="914400" rtl="0" eaLnBrk="1" latinLnBrk="0" hangingPunct="1"/>
                      <a:r>
                        <a:rPr lang="en-US" sz="2000" b="1" strike="noStrike" kern="1200" dirty="0" smtClean="0">
                          <a:solidFill>
                            <a:schemeClr val="dk1"/>
                          </a:solidFill>
                          <a:effectLst/>
                          <a:latin typeface="+mn-lt"/>
                          <a:ea typeface="+mn-ea"/>
                          <a:cs typeface="+mn-cs"/>
                        </a:rPr>
                        <a:t>88%</a:t>
                      </a:r>
                    </a:p>
                  </a:txBody>
                  <a:tcPr anchor="ctr"/>
                </a:tc>
                <a:tc>
                  <a:txBody>
                    <a:bodyPr/>
                    <a:lstStyle/>
                    <a:p>
                      <a:pPr algn="ctr"/>
                      <a:r>
                        <a:rPr kumimoji="0" lang="en-US" sz="2000" b="1" i="0" u="none" strike="noStrike" kern="1200" cap="none" normalizeH="0" baseline="0" dirty="0" smtClean="0">
                          <a:ln>
                            <a:noFill/>
                          </a:ln>
                          <a:solidFill>
                            <a:srgbClr val="0000FF"/>
                          </a:solidFill>
                          <a:effectLst/>
                          <a:latin typeface="Arial" charset="0"/>
                          <a:ea typeface="+mn-ea"/>
                          <a:cs typeface="B Nazanin" pitchFamily="2" charset="-78"/>
                        </a:rPr>
                        <a:t>85%</a:t>
                      </a:r>
                    </a:p>
                  </a:txBody>
                  <a:tcPr anchor="ctr"/>
                </a:tc>
              </a:tr>
            </a:tbl>
          </a:graphicData>
        </a:graphic>
      </p:graphicFrame>
      <p:sp>
        <p:nvSpPr>
          <p:cNvPr id="5" name="Oval 4"/>
          <p:cNvSpPr/>
          <p:nvPr/>
        </p:nvSpPr>
        <p:spPr>
          <a:xfrm>
            <a:off x="7286644" y="5072074"/>
            <a:ext cx="1000132" cy="50004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000100" y="5657671"/>
            <a:ext cx="7715304" cy="1200329"/>
          </a:xfrm>
          <a:prstGeom prst="rect">
            <a:avLst/>
          </a:prstGeom>
          <a:noFill/>
        </p:spPr>
        <p:txBody>
          <a:bodyPr wrap="square">
            <a:spAutoFit/>
          </a:bodyPr>
          <a:lstStyle/>
          <a:p>
            <a:pPr algn="ctr" rtl="1">
              <a:defRPr/>
            </a:pPr>
            <a:endParaRPr lang="fa-IR" sz="2400" b="1" dirty="0" smtClean="0">
              <a:latin typeface="Arial" pitchFamily="34" charset="0"/>
              <a:cs typeface="B Titr" pitchFamily="2" charset="-78"/>
            </a:endParaRPr>
          </a:p>
          <a:p>
            <a:pPr algn="ctr" rtl="1">
              <a:defRPr/>
            </a:pPr>
            <a:r>
              <a:rPr lang="fa-IR" sz="2400" b="1" dirty="0" smtClean="0">
                <a:latin typeface="Arial" pitchFamily="34" charset="0"/>
                <a:cs typeface="B Titr" pitchFamily="2" charset="-78"/>
              </a:rPr>
              <a:t>ميزان </a:t>
            </a:r>
            <a:r>
              <a:rPr lang="fa-IR" sz="2400" b="1" dirty="0">
                <a:latin typeface="Arial" pitchFamily="34" charset="0"/>
                <a:cs typeface="B Titr" pitchFamily="2" charset="-78"/>
              </a:rPr>
              <a:t>موفقيت درمان در سال </a:t>
            </a:r>
            <a:r>
              <a:rPr lang="fa-IR" sz="2400" b="1" dirty="0" smtClean="0">
                <a:latin typeface="Arial" pitchFamily="34" charset="0"/>
                <a:cs typeface="B Titr" pitchFamily="2" charset="-78"/>
              </a:rPr>
              <a:t>1391:  </a:t>
            </a:r>
            <a:r>
              <a:rPr lang="fa-IR" sz="2400" b="1" dirty="0" smtClean="0">
                <a:solidFill>
                  <a:srgbClr val="C00000"/>
                </a:solidFill>
                <a:latin typeface="Arial" pitchFamily="34" charset="0"/>
                <a:cs typeface="B Titr" pitchFamily="2" charset="-78"/>
              </a:rPr>
              <a:t>85%    (هدف: بيشتر از 90%)</a:t>
            </a:r>
          </a:p>
          <a:p>
            <a:pPr algn="ctr" rtl="1">
              <a:defRPr/>
            </a:pPr>
            <a:r>
              <a:rPr lang="en-US" sz="2400" b="1" dirty="0" smtClean="0">
                <a:solidFill>
                  <a:srgbClr val="C00000"/>
                </a:solidFill>
                <a:latin typeface="Arial" pitchFamily="34" charset="0"/>
                <a:cs typeface="B Titr" pitchFamily="2" charset="-78"/>
              </a:rPr>
              <a:t> </a:t>
            </a:r>
            <a:endParaRPr lang="en-US" sz="2400" b="1" dirty="0">
              <a:solidFill>
                <a:srgbClr val="C00000"/>
              </a:solidFill>
              <a:latin typeface="Arial" pitchFamily="34" charset="0"/>
              <a:cs typeface="B Titr" pitchFamily="2" charset="-78"/>
            </a:endParaRPr>
          </a:p>
        </p:txBody>
      </p:sp>
    </p:spTree>
    <p:extLst>
      <p:ext uri="{BB962C8B-B14F-4D97-AF65-F5344CB8AC3E}">
        <p14:creationId xmlns="" xmlns:p14="http://schemas.microsoft.com/office/powerpoint/2010/main" val="308672395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endParaRPr lang="fa-IR" smtClean="0"/>
          </a:p>
        </p:txBody>
      </p:sp>
      <p:pic>
        <p:nvPicPr>
          <p:cNvPr id="8195" name="Content Placeholder 3" descr="iran_map_new.bmp"/>
          <p:cNvPicPr>
            <a:picLocks noGrp="1" noChangeAspect="1"/>
          </p:cNvPicPr>
          <p:nvPr>
            <p:ph sz="quarter" idx="1"/>
          </p:nvPr>
        </p:nvPicPr>
        <p:blipFill>
          <a:blip r:embed="rId2" cstate="print"/>
          <a:srcRect/>
          <a:stretch>
            <a:fillRect/>
          </a:stretch>
        </p:blipFill>
        <p:spPr>
          <a:xfrm>
            <a:off x="0" y="0"/>
            <a:ext cx="9144000" cy="6961188"/>
          </a:xfrm>
        </p:spPr>
      </p:pic>
      <p:sp>
        <p:nvSpPr>
          <p:cNvPr id="8196" name="TextBox 6"/>
          <p:cNvSpPr txBox="1">
            <a:spLocks noChangeArrowheads="1"/>
          </p:cNvSpPr>
          <p:nvPr/>
        </p:nvSpPr>
        <p:spPr bwMode="auto">
          <a:xfrm>
            <a:off x="7343775" y="2428875"/>
            <a:ext cx="1466850" cy="369888"/>
          </a:xfrm>
          <a:prstGeom prst="rect">
            <a:avLst/>
          </a:prstGeom>
          <a:solidFill>
            <a:schemeClr val="bg1"/>
          </a:solidFill>
          <a:ln w="9525">
            <a:noFill/>
            <a:miter lim="800000"/>
            <a:headEnd/>
            <a:tailEnd/>
          </a:ln>
        </p:spPr>
        <p:txBody>
          <a:bodyPr wrap="none">
            <a:spAutoFit/>
          </a:bodyPr>
          <a:lstStyle/>
          <a:p>
            <a:pPr algn="ctr"/>
            <a:r>
              <a:rPr lang="en-CA" b="1">
                <a:solidFill>
                  <a:srgbClr val="C00000"/>
                </a:solidFill>
                <a:latin typeface="Arial" pitchFamily="34" charset="0"/>
              </a:rPr>
              <a:t>189</a:t>
            </a:r>
            <a:r>
              <a:rPr lang="en-CA">
                <a:latin typeface="Arial" pitchFamily="34" charset="0"/>
              </a:rPr>
              <a:t>/100,000</a:t>
            </a:r>
            <a:endParaRPr lang="fa-IR">
              <a:latin typeface="Arial" pitchFamily="34" charset="0"/>
            </a:endParaRPr>
          </a:p>
        </p:txBody>
      </p:sp>
      <p:sp>
        <p:nvSpPr>
          <p:cNvPr id="8197" name="TextBox 7"/>
          <p:cNvSpPr txBox="1">
            <a:spLocks noChangeArrowheads="1"/>
          </p:cNvSpPr>
          <p:nvPr/>
        </p:nvSpPr>
        <p:spPr bwMode="auto">
          <a:xfrm>
            <a:off x="7343775" y="5072063"/>
            <a:ext cx="1466850" cy="369887"/>
          </a:xfrm>
          <a:prstGeom prst="rect">
            <a:avLst/>
          </a:prstGeom>
          <a:solidFill>
            <a:schemeClr val="bg1"/>
          </a:solidFill>
          <a:ln w="9525">
            <a:noFill/>
            <a:miter lim="800000"/>
            <a:headEnd/>
            <a:tailEnd/>
          </a:ln>
        </p:spPr>
        <p:txBody>
          <a:bodyPr wrap="none">
            <a:spAutoFit/>
          </a:bodyPr>
          <a:lstStyle/>
          <a:p>
            <a:pPr algn="ctr"/>
            <a:r>
              <a:rPr lang="en-CA" b="1">
                <a:solidFill>
                  <a:srgbClr val="C00000"/>
                </a:solidFill>
                <a:latin typeface="Arial" pitchFamily="34" charset="0"/>
              </a:rPr>
              <a:t>231</a:t>
            </a:r>
            <a:r>
              <a:rPr lang="en-CA">
                <a:latin typeface="Arial" pitchFamily="34" charset="0"/>
              </a:rPr>
              <a:t>/100,000</a:t>
            </a:r>
            <a:endParaRPr lang="fa-IR">
              <a:latin typeface="Arial" pitchFamily="34" charset="0"/>
            </a:endParaRPr>
          </a:p>
        </p:txBody>
      </p:sp>
      <p:sp>
        <p:nvSpPr>
          <p:cNvPr id="8198" name="TextBox 8"/>
          <p:cNvSpPr txBox="1">
            <a:spLocks noChangeArrowheads="1"/>
          </p:cNvSpPr>
          <p:nvPr/>
        </p:nvSpPr>
        <p:spPr bwMode="auto">
          <a:xfrm>
            <a:off x="620713" y="3429000"/>
            <a:ext cx="1339850" cy="369888"/>
          </a:xfrm>
          <a:prstGeom prst="rect">
            <a:avLst/>
          </a:prstGeom>
          <a:solidFill>
            <a:schemeClr val="bg1"/>
          </a:solidFill>
          <a:ln w="9525">
            <a:noFill/>
            <a:miter lim="800000"/>
            <a:headEnd/>
            <a:tailEnd/>
          </a:ln>
        </p:spPr>
        <p:txBody>
          <a:bodyPr wrap="none">
            <a:spAutoFit/>
          </a:bodyPr>
          <a:lstStyle/>
          <a:p>
            <a:pPr algn="ctr"/>
            <a:r>
              <a:rPr lang="en-CA" b="1">
                <a:solidFill>
                  <a:srgbClr val="C00000"/>
                </a:solidFill>
                <a:latin typeface="Arial" pitchFamily="34" charset="0"/>
              </a:rPr>
              <a:t>45</a:t>
            </a:r>
            <a:r>
              <a:rPr lang="en-CA">
                <a:latin typeface="Arial" pitchFamily="34" charset="0"/>
              </a:rPr>
              <a:t>/100,000</a:t>
            </a:r>
            <a:endParaRPr lang="fa-IR">
              <a:latin typeface="Arial" pitchFamily="34" charset="0"/>
            </a:endParaRPr>
          </a:p>
        </p:txBody>
      </p:sp>
      <p:sp>
        <p:nvSpPr>
          <p:cNvPr id="8199" name="TextBox 9"/>
          <p:cNvSpPr txBox="1">
            <a:spLocks noChangeArrowheads="1"/>
          </p:cNvSpPr>
          <p:nvPr/>
        </p:nvSpPr>
        <p:spPr bwMode="auto">
          <a:xfrm>
            <a:off x="192088" y="469900"/>
            <a:ext cx="1339850" cy="369888"/>
          </a:xfrm>
          <a:prstGeom prst="rect">
            <a:avLst/>
          </a:prstGeom>
          <a:solidFill>
            <a:schemeClr val="bg1"/>
          </a:solidFill>
          <a:ln w="9525">
            <a:noFill/>
            <a:miter lim="800000"/>
            <a:headEnd/>
            <a:tailEnd/>
          </a:ln>
        </p:spPr>
        <p:txBody>
          <a:bodyPr wrap="none">
            <a:spAutoFit/>
          </a:bodyPr>
          <a:lstStyle/>
          <a:p>
            <a:pPr algn="ctr"/>
            <a:r>
              <a:rPr lang="en-CA" b="1">
                <a:solidFill>
                  <a:srgbClr val="C00000"/>
                </a:solidFill>
                <a:latin typeface="Arial" pitchFamily="34" charset="0"/>
              </a:rPr>
              <a:t>52</a:t>
            </a:r>
            <a:r>
              <a:rPr lang="en-CA">
                <a:latin typeface="Arial" pitchFamily="34" charset="0"/>
              </a:rPr>
              <a:t>/100,000</a:t>
            </a:r>
            <a:endParaRPr lang="fa-IR">
              <a:latin typeface="Arial" pitchFamily="34" charset="0"/>
            </a:endParaRPr>
          </a:p>
        </p:txBody>
      </p:sp>
      <p:sp>
        <p:nvSpPr>
          <p:cNvPr id="8200" name="TextBox 10"/>
          <p:cNvSpPr txBox="1">
            <a:spLocks noChangeArrowheads="1"/>
          </p:cNvSpPr>
          <p:nvPr/>
        </p:nvSpPr>
        <p:spPr bwMode="auto">
          <a:xfrm>
            <a:off x="2152650" y="469900"/>
            <a:ext cx="1338263" cy="369888"/>
          </a:xfrm>
          <a:prstGeom prst="rect">
            <a:avLst/>
          </a:prstGeom>
          <a:solidFill>
            <a:schemeClr val="bg1"/>
          </a:solidFill>
          <a:ln w="9525">
            <a:noFill/>
            <a:miter lim="800000"/>
            <a:headEnd/>
            <a:tailEnd/>
          </a:ln>
        </p:spPr>
        <p:txBody>
          <a:bodyPr wrap="none">
            <a:spAutoFit/>
          </a:bodyPr>
          <a:lstStyle/>
          <a:p>
            <a:pPr algn="ctr"/>
            <a:r>
              <a:rPr lang="en-CA" b="1">
                <a:solidFill>
                  <a:srgbClr val="C00000"/>
                </a:solidFill>
                <a:latin typeface="Arial" pitchFamily="34" charset="0"/>
              </a:rPr>
              <a:t>95</a:t>
            </a:r>
            <a:r>
              <a:rPr lang="en-CA">
                <a:latin typeface="Arial" pitchFamily="34" charset="0"/>
              </a:rPr>
              <a:t>/100,000</a:t>
            </a:r>
            <a:endParaRPr lang="fa-IR">
              <a:latin typeface="Arial" pitchFamily="34" charset="0"/>
            </a:endParaRPr>
          </a:p>
        </p:txBody>
      </p:sp>
      <p:sp>
        <p:nvSpPr>
          <p:cNvPr id="8201" name="TextBox 11"/>
          <p:cNvSpPr txBox="1">
            <a:spLocks noChangeArrowheads="1"/>
          </p:cNvSpPr>
          <p:nvPr/>
        </p:nvSpPr>
        <p:spPr bwMode="auto">
          <a:xfrm>
            <a:off x="192088" y="1643063"/>
            <a:ext cx="1339850" cy="369887"/>
          </a:xfrm>
          <a:prstGeom prst="rect">
            <a:avLst/>
          </a:prstGeom>
          <a:solidFill>
            <a:schemeClr val="bg1"/>
          </a:solidFill>
          <a:ln w="9525">
            <a:noFill/>
            <a:miter lim="800000"/>
            <a:headEnd/>
            <a:tailEnd/>
          </a:ln>
        </p:spPr>
        <p:txBody>
          <a:bodyPr wrap="none">
            <a:spAutoFit/>
          </a:bodyPr>
          <a:lstStyle/>
          <a:p>
            <a:pPr algn="ctr"/>
            <a:r>
              <a:rPr lang="en-CA" b="1">
                <a:solidFill>
                  <a:srgbClr val="C00000"/>
                </a:solidFill>
                <a:latin typeface="Arial" pitchFamily="34" charset="0"/>
              </a:rPr>
              <a:t>22</a:t>
            </a:r>
            <a:r>
              <a:rPr lang="en-CA">
                <a:latin typeface="Arial" pitchFamily="34" charset="0"/>
              </a:rPr>
              <a:t>/100,000</a:t>
            </a:r>
            <a:endParaRPr lang="fa-IR">
              <a:latin typeface="Arial" pitchFamily="34" charset="0"/>
            </a:endParaRPr>
          </a:p>
        </p:txBody>
      </p:sp>
      <p:sp>
        <p:nvSpPr>
          <p:cNvPr id="13" name="TextBox 12"/>
          <p:cNvSpPr txBox="1"/>
          <p:nvPr/>
        </p:nvSpPr>
        <p:spPr>
          <a:xfrm>
            <a:off x="3586163" y="3286125"/>
            <a:ext cx="1266825" cy="369888"/>
          </a:xfrm>
          <a:prstGeom prst="rect">
            <a:avLst/>
          </a:prstGeom>
          <a:solidFill>
            <a:schemeClr val="accent6">
              <a:lumMod val="40000"/>
              <a:lumOff val="60000"/>
            </a:schemeClr>
          </a:solidFill>
        </p:spPr>
        <p:txBody>
          <a:bodyPr wrap="none" rtlCol="1">
            <a:spAutoFit/>
          </a:bodyPr>
          <a:lstStyle/>
          <a:p>
            <a:pPr algn="ctr" fontAlgn="auto">
              <a:spcBef>
                <a:spcPts val="0"/>
              </a:spcBef>
              <a:spcAft>
                <a:spcPts val="0"/>
              </a:spcAft>
              <a:defRPr/>
            </a:pPr>
            <a:r>
              <a:rPr lang="en-US" b="1" dirty="0">
                <a:solidFill>
                  <a:srgbClr val="C00000"/>
                </a:solidFill>
                <a:latin typeface="+mn-lt"/>
                <a:cs typeface="+mn-cs"/>
              </a:rPr>
              <a:t>21</a:t>
            </a:r>
            <a:r>
              <a:rPr lang="en-US" dirty="0">
                <a:latin typeface="+mn-lt"/>
                <a:cs typeface="+mn-cs"/>
              </a:rPr>
              <a:t>/100,000</a:t>
            </a:r>
            <a:endParaRPr lang="fa-IR" dirty="0">
              <a:latin typeface="+mn-lt"/>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body" idx="4294967295"/>
          </p:nvPr>
        </p:nvSpPr>
        <p:spPr>
          <a:xfrm>
            <a:off x="1447800" y="1905000"/>
            <a:ext cx="7696200" cy="4038600"/>
          </a:xfrm>
        </p:spPr>
        <p:txBody>
          <a:bodyPr/>
          <a:lstStyle/>
          <a:p>
            <a:pPr eaLnBrk="1" hangingPunct="1">
              <a:defRPr/>
            </a:pPr>
            <a:endParaRPr lang="en-US" smtClean="0"/>
          </a:p>
          <a:p>
            <a:pPr eaLnBrk="1" hangingPunct="1">
              <a:defRPr/>
            </a:pPr>
            <a:endParaRPr lang="en-US" smtClean="0"/>
          </a:p>
        </p:txBody>
      </p:sp>
      <p:graphicFrame>
        <p:nvGraphicFramePr>
          <p:cNvPr id="306179" name="Group 3"/>
          <p:cNvGraphicFramePr>
            <a:graphicFrameLocks noGrp="1"/>
          </p:cNvGraphicFramePr>
          <p:nvPr>
            <p:ph idx="4294967295"/>
          </p:nvPr>
        </p:nvGraphicFramePr>
        <p:xfrm>
          <a:off x="500033" y="1790700"/>
          <a:ext cx="8358247" cy="4662488"/>
        </p:xfrm>
        <a:graphic>
          <a:graphicData uri="http://schemas.openxmlformats.org/drawingml/2006/table">
            <a:tbl>
              <a:tblPr/>
              <a:tblGrid>
                <a:gridCol w="3271175"/>
                <a:gridCol w="2617262"/>
                <a:gridCol w="2469810"/>
              </a:tblGrid>
              <a:tr h="566824">
                <a:tc>
                  <a:txBody>
                    <a:bodyPr/>
                    <a:lstStyle/>
                    <a:p>
                      <a:pPr marL="0" marR="0" lvl="0" indent="0" algn="ctr" defTabSz="914400" rtl="1" eaLnBrk="1" fontAlgn="base" latinLnBrk="0" hangingPunct="1">
                        <a:lnSpc>
                          <a:spcPct val="100000"/>
                        </a:lnSpc>
                        <a:spcBef>
                          <a:spcPct val="80000"/>
                        </a:spcBef>
                        <a:spcAft>
                          <a:spcPct val="0"/>
                        </a:spcAft>
                        <a:buClr>
                          <a:srgbClr val="1E7FB8"/>
                        </a:buClr>
                        <a:buSzTx/>
                        <a:buFont typeface="Wingdings" pitchFamily="2" charset="2"/>
                        <a:buNone/>
                        <a:tabLst/>
                      </a:pPr>
                      <a:r>
                        <a:rPr kumimoji="0" lang="fa-IR" sz="2100" b="1" i="0" u="none" strike="noStrike" cap="none" normalizeH="0" baseline="0" dirty="0" smtClean="0">
                          <a:ln>
                            <a:noFill/>
                          </a:ln>
                          <a:solidFill>
                            <a:srgbClr val="FF0000"/>
                          </a:solidFill>
                          <a:effectLst/>
                          <a:latin typeface="Arial" pitchFamily="34" charset="0"/>
                          <a:cs typeface="B Mitra" pitchFamily="2" charset="-78"/>
                        </a:rPr>
                        <a:t>موارد مقاوم به چند دارو</a:t>
                      </a:r>
                      <a:endParaRPr kumimoji="0" lang="en-US" sz="2100" b="1" i="0" u="none" strike="noStrike" cap="none" normalizeH="0" baseline="0" dirty="0" smtClean="0">
                        <a:ln>
                          <a:noFill/>
                        </a:ln>
                        <a:solidFill>
                          <a:srgbClr val="FF0000"/>
                        </a:solidFill>
                        <a:effectLst/>
                        <a:latin typeface="Arial" pitchFamily="34" charset="0"/>
                        <a:cs typeface="B Mitra" pitchFamily="2" charset="-78"/>
                      </a:endParaRP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1" eaLnBrk="1" fontAlgn="base" latinLnBrk="0" hangingPunct="1">
                        <a:lnSpc>
                          <a:spcPct val="100000"/>
                        </a:lnSpc>
                        <a:spcBef>
                          <a:spcPct val="80000"/>
                        </a:spcBef>
                        <a:spcAft>
                          <a:spcPct val="0"/>
                        </a:spcAft>
                        <a:buClr>
                          <a:srgbClr val="1E7FB8"/>
                        </a:buClr>
                        <a:buSzTx/>
                        <a:buFont typeface="Wingdings" pitchFamily="2" charset="2"/>
                        <a:buNone/>
                        <a:tabLst/>
                      </a:pPr>
                      <a:r>
                        <a:rPr kumimoji="0" lang="fa-IR" sz="2100" b="1" i="0" u="none" strike="noStrike" cap="none" normalizeH="0" baseline="0" dirty="0" smtClean="0">
                          <a:ln>
                            <a:noFill/>
                          </a:ln>
                          <a:solidFill>
                            <a:srgbClr val="FF0000"/>
                          </a:solidFill>
                          <a:effectLst/>
                          <a:latin typeface="Arial" pitchFamily="34" charset="0"/>
                          <a:cs typeface="B Mitra" pitchFamily="2" charset="-78"/>
                        </a:rPr>
                        <a:t>موارد حساس به دارو</a:t>
                      </a:r>
                      <a:endParaRPr kumimoji="0" lang="en-US" sz="2100" b="1" i="0" u="none" strike="noStrike" cap="none" normalizeH="0" baseline="0" dirty="0" smtClean="0">
                        <a:ln>
                          <a:noFill/>
                        </a:ln>
                        <a:solidFill>
                          <a:srgbClr val="FF0000"/>
                        </a:solidFill>
                        <a:effectLst/>
                        <a:latin typeface="Arial" pitchFamily="34" charset="0"/>
                        <a:cs typeface="B Mitra" pitchFamily="2" charset="-78"/>
                      </a:endParaRP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1" eaLnBrk="1" fontAlgn="base" latinLnBrk="0" hangingPunct="1">
                        <a:lnSpc>
                          <a:spcPct val="100000"/>
                        </a:lnSpc>
                        <a:spcBef>
                          <a:spcPct val="80000"/>
                        </a:spcBef>
                        <a:spcAft>
                          <a:spcPct val="0"/>
                        </a:spcAft>
                        <a:buClr>
                          <a:srgbClr val="1E7FB8"/>
                        </a:buClr>
                        <a:buSzTx/>
                        <a:buFont typeface="Wingdings" pitchFamily="2" charset="2"/>
                        <a:buNone/>
                        <a:tabLst/>
                      </a:pPr>
                      <a:endParaRPr kumimoji="0" lang="en-US" sz="2200" b="1" i="0" u="none" strike="noStrike" cap="none" normalizeH="0" baseline="0" smtClean="0">
                        <a:ln>
                          <a:noFill/>
                        </a:ln>
                        <a:solidFill>
                          <a:schemeClr val="tx1"/>
                        </a:solidFill>
                        <a:effectLst/>
                        <a:latin typeface="Arial" pitchFamily="34" charset="0"/>
                        <a:cs typeface="B Homa" pitchFamily="2" charset="-78"/>
                      </a:endParaRP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5023">
                <a:tc>
                  <a:txBody>
                    <a:bodyPr/>
                    <a:lstStyle/>
                    <a:p>
                      <a:pPr marL="538163" marR="0" lvl="3" indent="0" algn="r" defTabSz="179388" rtl="1" eaLnBrk="1" fontAlgn="base" latinLnBrk="0" hangingPunct="1">
                        <a:lnSpc>
                          <a:spcPct val="100000"/>
                        </a:lnSpc>
                        <a:spcBef>
                          <a:spcPct val="20000"/>
                        </a:spcBef>
                        <a:spcAft>
                          <a:spcPct val="0"/>
                        </a:spcAft>
                        <a:buClr>
                          <a:srgbClr val="1E7FB8"/>
                        </a:buClr>
                        <a:buSzTx/>
                        <a:buFontTx/>
                        <a:buNone/>
                        <a:tabLst>
                          <a:tab pos="0" algn="l"/>
                        </a:tabLst>
                      </a:pPr>
                      <a:r>
                        <a:rPr kumimoji="0" lang="fa-IR" sz="1800" b="1" i="0" u="none" strike="noStrike" cap="none" normalizeH="0" baseline="0" dirty="0" smtClean="0">
                          <a:ln>
                            <a:noFill/>
                          </a:ln>
                          <a:solidFill>
                            <a:schemeClr val="tx1"/>
                          </a:solidFill>
                          <a:effectLst/>
                          <a:latin typeface="Arial Narrow" pitchFamily="34" charset="0"/>
                          <a:cs typeface="B Titr" pitchFamily="2" charset="-78"/>
                        </a:rPr>
                        <a:t>بین 40 تا 250 میلیون تومان</a:t>
                      </a:r>
                      <a:endParaRPr kumimoji="0" lang="en-US" sz="1800" b="1" i="0" u="none" strike="noStrike" cap="none" normalizeH="0" baseline="0" dirty="0" smtClean="0">
                        <a:ln>
                          <a:noFill/>
                        </a:ln>
                        <a:solidFill>
                          <a:schemeClr val="tx1"/>
                        </a:solidFill>
                        <a:effectLst/>
                        <a:latin typeface="Arial Narrow" pitchFamily="34" charset="0"/>
                        <a:cs typeface="B Titr" pitchFamily="2" charset="-78"/>
                      </a:endParaRP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80000"/>
                        </a:spcBef>
                        <a:spcAft>
                          <a:spcPct val="0"/>
                        </a:spcAft>
                        <a:buClr>
                          <a:srgbClr val="1E7FB8"/>
                        </a:buClr>
                        <a:buSzTx/>
                        <a:buFont typeface="Wingdings" pitchFamily="2" charset="2"/>
                        <a:buNone/>
                        <a:tabLst/>
                      </a:pPr>
                      <a:r>
                        <a:rPr kumimoji="0" lang="fa-IR" sz="1800" b="1" i="0" u="none" strike="noStrike" cap="none" normalizeH="0" baseline="0" dirty="0" smtClean="0">
                          <a:ln>
                            <a:noFill/>
                          </a:ln>
                          <a:solidFill>
                            <a:schemeClr val="tx1"/>
                          </a:solidFill>
                          <a:effectLst/>
                          <a:latin typeface="Arial" pitchFamily="34" charset="0"/>
                          <a:cs typeface="B Titr" pitchFamily="2" charset="-78"/>
                        </a:rPr>
                        <a:t>کمتر از 000</a:t>
                      </a:r>
                      <a:r>
                        <a:rPr kumimoji="0" lang="en-US" sz="1800" b="1" i="0" u="none" strike="noStrike" cap="none" normalizeH="0" baseline="0" dirty="0" smtClean="0">
                          <a:ln>
                            <a:noFill/>
                          </a:ln>
                          <a:solidFill>
                            <a:schemeClr val="tx1"/>
                          </a:solidFill>
                          <a:effectLst/>
                          <a:latin typeface="Arial" pitchFamily="34" charset="0"/>
                          <a:cs typeface="B Titr" pitchFamily="2" charset="-78"/>
                        </a:rPr>
                        <a:t>,</a:t>
                      </a:r>
                      <a:r>
                        <a:rPr kumimoji="0" lang="fa-IR" sz="1800" b="1" i="0" u="none" strike="noStrike" cap="none" normalizeH="0" baseline="0" dirty="0" smtClean="0">
                          <a:ln>
                            <a:noFill/>
                          </a:ln>
                          <a:solidFill>
                            <a:schemeClr val="tx1"/>
                          </a:solidFill>
                          <a:effectLst/>
                          <a:latin typeface="Arial" pitchFamily="34" charset="0"/>
                          <a:cs typeface="B Titr" pitchFamily="2" charset="-78"/>
                        </a:rPr>
                        <a:t>400تومان</a:t>
                      </a:r>
                      <a:endParaRPr kumimoji="0" lang="en-US" sz="1800" b="1" i="0" u="none" strike="noStrike" cap="none" normalizeH="0" baseline="0" dirty="0" smtClean="0">
                        <a:ln>
                          <a:noFill/>
                        </a:ln>
                        <a:solidFill>
                          <a:schemeClr val="tx1"/>
                        </a:solidFill>
                        <a:effectLst/>
                        <a:latin typeface="Arial" pitchFamily="34" charset="0"/>
                        <a:cs typeface="B Titr" pitchFamily="2" charset="-78"/>
                      </a:endParaRP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80000"/>
                        </a:spcBef>
                        <a:spcAft>
                          <a:spcPct val="0"/>
                        </a:spcAft>
                        <a:buClr>
                          <a:srgbClr val="1E7FB8"/>
                        </a:buClr>
                        <a:buSzTx/>
                        <a:buFont typeface="Wingdings" pitchFamily="2" charset="2"/>
                        <a:buNone/>
                        <a:tabLst/>
                      </a:pPr>
                      <a:r>
                        <a:rPr kumimoji="0" lang="ar-SA" sz="2200" b="1" i="0" u="none" strike="noStrike" cap="none" normalizeH="0" baseline="0" dirty="0" smtClean="0">
                          <a:ln>
                            <a:noFill/>
                          </a:ln>
                          <a:solidFill>
                            <a:srgbClr val="FF0000"/>
                          </a:solidFill>
                          <a:effectLst/>
                          <a:latin typeface="Arial" pitchFamily="34" charset="0"/>
                          <a:cs typeface="B Mitra" pitchFamily="2" charset="-78"/>
                        </a:rPr>
                        <a:t>هزينه</a:t>
                      </a:r>
                      <a:endParaRPr kumimoji="0" lang="en-US" sz="2200" b="1" i="0" u="none" strike="noStrike" cap="none" normalizeH="0" baseline="0" dirty="0" smtClean="0">
                        <a:ln>
                          <a:noFill/>
                        </a:ln>
                        <a:solidFill>
                          <a:srgbClr val="FF0000"/>
                        </a:solidFill>
                        <a:effectLst/>
                        <a:latin typeface="Arial" pitchFamily="34" charset="0"/>
                        <a:cs typeface="B Mitra" pitchFamily="2" charset="-78"/>
                      </a:endParaRP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495375">
                <a:tc>
                  <a:txBody>
                    <a:bodyPr/>
                    <a:lstStyle/>
                    <a:p>
                      <a:pPr marL="0" marR="0" lvl="0" indent="0" algn="ctr" defTabSz="914400" rtl="1" eaLnBrk="1" fontAlgn="base" latinLnBrk="0" hangingPunct="1">
                        <a:lnSpc>
                          <a:spcPct val="100000"/>
                        </a:lnSpc>
                        <a:spcBef>
                          <a:spcPct val="80000"/>
                        </a:spcBef>
                        <a:spcAft>
                          <a:spcPct val="0"/>
                        </a:spcAft>
                        <a:buClr>
                          <a:srgbClr val="1E7FB8"/>
                        </a:buClr>
                        <a:buSzTx/>
                        <a:buFont typeface="Wingdings" pitchFamily="2" charset="2"/>
                        <a:buNone/>
                        <a:tabLst/>
                      </a:pPr>
                      <a:r>
                        <a:rPr kumimoji="0" lang="fa-IR" sz="2200" b="1" i="0" u="none" strike="noStrike" cap="none" normalizeH="0" baseline="0" smtClean="0">
                          <a:ln>
                            <a:noFill/>
                          </a:ln>
                          <a:solidFill>
                            <a:schemeClr val="tx1"/>
                          </a:solidFill>
                          <a:effectLst/>
                          <a:latin typeface="Arial" pitchFamily="34" charset="0"/>
                          <a:cs typeface="B Mitra" pitchFamily="2" charset="-78"/>
                        </a:rPr>
                        <a:t>40 تا 60 درصد</a:t>
                      </a:r>
                      <a:endParaRPr kumimoji="0" lang="en-US" sz="2200" b="1" i="0" u="none" strike="noStrike" cap="none" normalizeH="0" baseline="0" smtClean="0">
                        <a:ln>
                          <a:noFill/>
                        </a:ln>
                        <a:solidFill>
                          <a:schemeClr val="tx1"/>
                        </a:solidFill>
                        <a:effectLst/>
                        <a:latin typeface="Arial" pitchFamily="34" charset="0"/>
                        <a:cs typeface="B Mitra" pitchFamily="2" charset="-78"/>
                      </a:endParaRP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80000"/>
                        </a:spcBef>
                        <a:spcAft>
                          <a:spcPct val="0"/>
                        </a:spcAft>
                        <a:buClr>
                          <a:srgbClr val="1E7FB8"/>
                        </a:buClr>
                        <a:buSzTx/>
                        <a:buFont typeface="Wingdings" pitchFamily="2" charset="2"/>
                        <a:buNone/>
                        <a:tabLst/>
                      </a:pPr>
                      <a:r>
                        <a:rPr kumimoji="0" lang="fa-IR" sz="2200" b="1" i="0" u="none" strike="noStrike" cap="none" normalizeH="0" baseline="0" smtClean="0">
                          <a:ln>
                            <a:noFill/>
                          </a:ln>
                          <a:solidFill>
                            <a:schemeClr val="tx1"/>
                          </a:solidFill>
                          <a:effectLst/>
                          <a:latin typeface="Arial" pitchFamily="34" charset="0"/>
                          <a:cs typeface="B Mitra" pitchFamily="2" charset="-78"/>
                        </a:rPr>
                        <a:t>بیش از 95%</a:t>
                      </a:r>
                      <a:endParaRPr kumimoji="0" lang="en-US" sz="2200" b="1" i="0" u="none" strike="noStrike" cap="none" normalizeH="0" baseline="0" smtClean="0">
                        <a:ln>
                          <a:noFill/>
                        </a:ln>
                        <a:solidFill>
                          <a:schemeClr val="tx1"/>
                        </a:solidFill>
                        <a:effectLst/>
                        <a:latin typeface="Arial" pitchFamily="34" charset="0"/>
                        <a:cs typeface="B Mitra" pitchFamily="2" charset="-78"/>
                      </a:endParaRP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80000"/>
                        </a:spcBef>
                        <a:spcAft>
                          <a:spcPct val="0"/>
                        </a:spcAft>
                        <a:buClr>
                          <a:srgbClr val="1E7FB8"/>
                        </a:buClr>
                        <a:buSzTx/>
                        <a:buFont typeface="Wingdings" pitchFamily="2" charset="2"/>
                        <a:buNone/>
                        <a:tabLst/>
                      </a:pPr>
                      <a:r>
                        <a:rPr kumimoji="0" lang="ar-SA" sz="2200" b="1" i="0" u="none" strike="noStrike" cap="none" normalizeH="0" baseline="0" dirty="0" smtClean="0">
                          <a:ln>
                            <a:noFill/>
                          </a:ln>
                          <a:solidFill>
                            <a:srgbClr val="FF0000"/>
                          </a:solidFill>
                          <a:effectLst/>
                          <a:latin typeface="Arial" pitchFamily="34" charset="0"/>
                          <a:cs typeface="B Mitra" pitchFamily="2" charset="-78"/>
                        </a:rPr>
                        <a:t>اميد بهبودي</a:t>
                      </a:r>
                      <a:endParaRPr kumimoji="0" lang="en-US" sz="2200" b="1" i="0" u="none" strike="noStrike" cap="none" normalizeH="0" baseline="0" dirty="0" smtClean="0">
                        <a:ln>
                          <a:noFill/>
                        </a:ln>
                        <a:solidFill>
                          <a:srgbClr val="FF0000"/>
                        </a:solidFill>
                        <a:effectLst/>
                        <a:latin typeface="Arial" pitchFamily="34" charset="0"/>
                        <a:cs typeface="B Mitra" pitchFamily="2" charset="-78"/>
                      </a:endParaRP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496963">
                <a:tc>
                  <a:txBody>
                    <a:bodyPr/>
                    <a:lstStyle/>
                    <a:p>
                      <a:pPr marL="0" marR="0" lvl="0" indent="0" algn="ctr" defTabSz="914400" rtl="1" eaLnBrk="1" fontAlgn="base" latinLnBrk="0" hangingPunct="1">
                        <a:lnSpc>
                          <a:spcPct val="100000"/>
                        </a:lnSpc>
                        <a:spcBef>
                          <a:spcPct val="80000"/>
                        </a:spcBef>
                        <a:spcAft>
                          <a:spcPct val="0"/>
                        </a:spcAft>
                        <a:buClr>
                          <a:srgbClr val="1E7FB8"/>
                        </a:buClr>
                        <a:buSzTx/>
                        <a:buFont typeface="Wingdings" pitchFamily="2" charset="2"/>
                        <a:buNone/>
                        <a:tabLst/>
                      </a:pPr>
                      <a:r>
                        <a:rPr kumimoji="0" lang="fa-IR" sz="2200" b="1" i="0" u="none" strike="noStrike" cap="none" normalizeH="0" baseline="0" smtClean="0">
                          <a:ln>
                            <a:noFill/>
                          </a:ln>
                          <a:solidFill>
                            <a:schemeClr val="tx1"/>
                          </a:solidFill>
                          <a:effectLst/>
                          <a:latin typeface="Arial" pitchFamily="34" charset="0"/>
                          <a:cs typeface="B Mitra" pitchFamily="2" charset="-78"/>
                        </a:rPr>
                        <a:t>18 تا 24 ماه</a:t>
                      </a:r>
                      <a:endParaRPr kumimoji="0" lang="en-US" sz="2200" b="1" i="0" u="none" strike="noStrike" cap="none" normalizeH="0" baseline="0" smtClean="0">
                        <a:ln>
                          <a:noFill/>
                        </a:ln>
                        <a:solidFill>
                          <a:schemeClr val="tx1"/>
                        </a:solidFill>
                        <a:effectLst/>
                        <a:latin typeface="Arial" pitchFamily="34" charset="0"/>
                        <a:cs typeface="B Mitra" pitchFamily="2" charset="-78"/>
                      </a:endParaRP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80000"/>
                        </a:spcBef>
                        <a:spcAft>
                          <a:spcPct val="0"/>
                        </a:spcAft>
                        <a:buClr>
                          <a:srgbClr val="1E7FB8"/>
                        </a:buClr>
                        <a:buSzTx/>
                        <a:buFont typeface="Wingdings" pitchFamily="2" charset="2"/>
                        <a:buNone/>
                        <a:tabLst/>
                      </a:pPr>
                      <a:r>
                        <a:rPr kumimoji="0" lang="fa-IR" sz="2200" b="1" i="0" u="none" strike="noStrike" cap="none" normalizeH="0" baseline="0" smtClean="0">
                          <a:ln>
                            <a:noFill/>
                          </a:ln>
                          <a:solidFill>
                            <a:schemeClr val="tx1"/>
                          </a:solidFill>
                          <a:effectLst/>
                          <a:latin typeface="Arial" pitchFamily="34" charset="0"/>
                          <a:cs typeface="B Mitra" pitchFamily="2" charset="-78"/>
                        </a:rPr>
                        <a:t>6 ماه</a:t>
                      </a:r>
                      <a:endParaRPr kumimoji="0" lang="en-US" sz="2200" b="1" i="0" u="none" strike="noStrike" cap="none" normalizeH="0" baseline="0" smtClean="0">
                        <a:ln>
                          <a:noFill/>
                        </a:ln>
                        <a:solidFill>
                          <a:schemeClr val="tx1"/>
                        </a:solidFill>
                        <a:effectLst/>
                        <a:latin typeface="Arial" pitchFamily="34" charset="0"/>
                        <a:cs typeface="B Mitra" pitchFamily="2" charset="-78"/>
                      </a:endParaRP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80000"/>
                        </a:spcBef>
                        <a:spcAft>
                          <a:spcPct val="0"/>
                        </a:spcAft>
                        <a:buClr>
                          <a:srgbClr val="1E7FB8"/>
                        </a:buClr>
                        <a:buSzTx/>
                        <a:buFont typeface="Wingdings" pitchFamily="2" charset="2"/>
                        <a:buNone/>
                        <a:tabLst/>
                      </a:pPr>
                      <a:r>
                        <a:rPr kumimoji="0" lang="fa-IR" sz="2200" b="1" i="0" u="none" strike="noStrike" cap="none" normalizeH="0" baseline="0" dirty="0" smtClean="0">
                          <a:ln>
                            <a:noFill/>
                          </a:ln>
                          <a:solidFill>
                            <a:srgbClr val="FF0000"/>
                          </a:solidFill>
                          <a:effectLst/>
                          <a:latin typeface="Arial" pitchFamily="34" charset="0"/>
                          <a:cs typeface="B Mitra" pitchFamily="2" charset="-78"/>
                        </a:rPr>
                        <a:t>طول دوره درمان</a:t>
                      </a:r>
                      <a:endParaRPr kumimoji="0" lang="en-US" sz="2200" b="1" i="0" u="none" strike="noStrike" cap="none" normalizeH="0" baseline="0" dirty="0" smtClean="0">
                        <a:ln>
                          <a:noFill/>
                        </a:ln>
                        <a:solidFill>
                          <a:srgbClr val="FF0000"/>
                        </a:solidFill>
                        <a:effectLst/>
                        <a:latin typeface="Arial" pitchFamily="34" charset="0"/>
                        <a:cs typeface="B Mitra" pitchFamily="2" charset="-78"/>
                      </a:endParaRP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1030380">
                <a:tc>
                  <a:txBody>
                    <a:bodyPr/>
                    <a:lstStyle/>
                    <a:p>
                      <a:pPr marL="0" marR="0" lvl="0" indent="0" algn="ctr" defTabSz="914400" rtl="1" eaLnBrk="1" fontAlgn="base" latinLnBrk="0" hangingPunct="1">
                        <a:lnSpc>
                          <a:spcPct val="100000"/>
                        </a:lnSpc>
                        <a:spcBef>
                          <a:spcPct val="80000"/>
                        </a:spcBef>
                        <a:spcAft>
                          <a:spcPct val="0"/>
                        </a:spcAft>
                        <a:buClr>
                          <a:srgbClr val="1E7FB8"/>
                        </a:buClr>
                        <a:buSzTx/>
                        <a:buFont typeface="Wingdings" pitchFamily="2" charset="2"/>
                        <a:buNone/>
                        <a:tabLst/>
                      </a:pPr>
                      <a:r>
                        <a:rPr kumimoji="0" lang="fa-IR" sz="2200" b="1" i="0" u="none" strike="noStrike" cap="none" normalizeH="0" baseline="0" smtClean="0">
                          <a:ln>
                            <a:noFill/>
                          </a:ln>
                          <a:solidFill>
                            <a:schemeClr val="tx1"/>
                          </a:solidFill>
                          <a:effectLst/>
                          <a:latin typeface="Arial" pitchFamily="34" charset="0"/>
                          <a:cs typeface="B Mitra" pitchFamily="2" charset="-78"/>
                        </a:rPr>
                        <a:t>100% موارد</a:t>
                      </a:r>
                    </a:p>
                    <a:p>
                      <a:pPr marL="0" marR="0" lvl="0" indent="0" algn="ctr" defTabSz="914400" rtl="1" eaLnBrk="1" fontAlgn="base" latinLnBrk="0" hangingPunct="1">
                        <a:lnSpc>
                          <a:spcPct val="100000"/>
                        </a:lnSpc>
                        <a:spcBef>
                          <a:spcPct val="80000"/>
                        </a:spcBef>
                        <a:spcAft>
                          <a:spcPct val="0"/>
                        </a:spcAft>
                        <a:buClr>
                          <a:srgbClr val="1E7FB8"/>
                        </a:buClr>
                        <a:buSzTx/>
                        <a:buFont typeface="Wingdings" pitchFamily="2" charset="2"/>
                        <a:buNone/>
                        <a:tabLst/>
                      </a:pPr>
                      <a:r>
                        <a:rPr kumimoji="0" lang="fa-IR" sz="2200" b="1" i="0" u="none" strike="noStrike" cap="none" normalizeH="0" baseline="0" smtClean="0">
                          <a:ln>
                            <a:noFill/>
                          </a:ln>
                          <a:solidFill>
                            <a:schemeClr val="tx1"/>
                          </a:solidFill>
                          <a:effectLst/>
                          <a:latin typeface="Arial" pitchFamily="34" charset="0"/>
                          <a:cs typeface="B Mitra" pitchFamily="2" charset="-78"/>
                        </a:rPr>
                        <a:t>4  تا  6 ماه</a:t>
                      </a:r>
                      <a:endParaRPr kumimoji="0" lang="en-US" sz="2200" b="1" i="0" u="none" strike="noStrike" cap="none" normalizeH="0" baseline="0" smtClean="0">
                        <a:ln>
                          <a:noFill/>
                        </a:ln>
                        <a:solidFill>
                          <a:schemeClr val="tx1"/>
                        </a:solidFill>
                        <a:effectLst/>
                        <a:latin typeface="Arial" pitchFamily="34" charset="0"/>
                        <a:cs typeface="B Mitra" pitchFamily="2" charset="-78"/>
                      </a:endParaRP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80000"/>
                        </a:spcBef>
                        <a:spcAft>
                          <a:spcPct val="0"/>
                        </a:spcAft>
                        <a:buClr>
                          <a:srgbClr val="1E7FB8"/>
                        </a:buClr>
                        <a:buSzTx/>
                        <a:buFont typeface="Wingdings" pitchFamily="2" charset="2"/>
                        <a:buNone/>
                        <a:tabLst/>
                      </a:pPr>
                      <a:r>
                        <a:rPr kumimoji="0" lang="fa-IR" sz="2200" b="1" i="0" u="none" strike="noStrike" cap="none" normalizeH="0" baseline="0" smtClean="0">
                          <a:ln>
                            <a:noFill/>
                          </a:ln>
                          <a:solidFill>
                            <a:schemeClr val="tx1"/>
                          </a:solidFill>
                          <a:effectLst/>
                          <a:latin typeface="Arial" pitchFamily="34" charset="0"/>
                          <a:cs typeface="B Mitra" pitchFamily="2" charset="-78"/>
                        </a:rPr>
                        <a:t>کمتر از 10% موارد</a:t>
                      </a:r>
                    </a:p>
                    <a:p>
                      <a:pPr marL="0" marR="0" lvl="0" indent="0" algn="ctr" defTabSz="914400" rtl="1" eaLnBrk="1" fontAlgn="base" latinLnBrk="0" hangingPunct="1">
                        <a:lnSpc>
                          <a:spcPct val="100000"/>
                        </a:lnSpc>
                        <a:spcBef>
                          <a:spcPct val="80000"/>
                        </a:spcBef>
                        <a:spcAft>
                          <a:spcPct val="0"/>
                        </a:spcAft>
                        <a:buClr>
                          <a:srgbClr val="1E7FB8"/>
                        </a:buClr>
                        <a:buSzTx/>
                        <a:buFont typeface="Wingdings" pitchFamily="2" charset="2"/>
                        <a:buNone/>
                        <a:tabLst/>
                      </a:pPr>
                      <a:r>
                        <a:rPr kumimoji="0" lang="fa-IR" sz="2200" b="1" i="0" u="none" strike="noStrike" cap="none" normalizeH="0" baseline="0" smtClean="0">
                          <a:ln>
                            <a:noFill/>
                          </a:ln>
                          <a:solidFill>
                            <a:schemeClr val="tx1"/>
                          </a:solidFill>
                          <a:effectLst/>
                          <a:latin typeface="Arial" pitchFamily="34" charset="0"/>
                          <a:cs typeface="B Mitra" pitchFamily="2" charset="-78"/>
                        </a:rPr>
                        <a:t>به مدت کوتاه</a:t>
                      </a:r>
                      <a:endParaRPr kumimoji="0" lang="en-US" sz="2200" b="1" i="0" u="none" strike="noStrike" cap="none" normalizeH="0" baseline="0" smtClean="0">
                        <a:ln>
                          <a:noFill/>
                        </a:ln>
                        <a:solidFill>
                          <a:schemeClr val="tx1"/>
                        </a:solidFill>
                        <a:effectLst/>
                        <a:latin typeface="Arial" pitchFamily="34" charset="0"/>
                        <a:cs typeface="B Mitra" pitchFamily="2" charset="-78"/>
                      </a:endParaRP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80000"/>
                        </a:spcBef>
                        <a:spcAft>
                          <a:spcPct val="0"/>
                        </a:spcAft>
                        <a:buClr>
                          <a:srgbClr val="1E7FB8"/>
                        </a:buClr>
                        <a:buSzTx/>
                        <a:buFont typeface="Wingdings" pitchFamily="2" charset="2"/>
                        <a:buNone/>
                        <a:tabLst/>
                      </a:pPr>
                      <a:r>
                        <a:rPr kumimoji="0" lang="fa-IR" sz="2200" b="1" i="0" u="none" strike="noStrike" cap="none" normalizeH="0" baseline="0" dirty="0" smtClean="0">
                          <a:ln>
                            <a:noFill/>
                          </a:ln>
                          <a:solidFill>
                            <a:srgbClr val="FF0000"/>
                          </a:solidFill>
                          <a:effectLst/>
                          <a:latin typeface="Arial" pitchFamily="34" charset="0"/>
                          <a:cs typeface="B Mitra" pitchFamily="2" charset="-78"/>
                        </a:rPr>
                        <a:t>نیاز به بستری</a:t>
                      </a:r>
                      <a:endParaRPr kumimoji="0" lang="en-US" sz="2200" b="1" i="0" u="none" strike="noStrike" cap="none" normalizeH="0" baseline="0" dirty="0" smtClean="0">
                        <a:ln>
                          <a:noFill/>
                        </a:ln>
                        <a:solidFill>
                          <a:srgbClr val="FF0000"/>
                        </a:solidFill>
                        <a:effectLst/>
                        <a:latin typeface="Arial" pitchFamily="34" charset="0"/>
                        <a:cs typeface="B Mitra" pitchFamily="2" charset="-78"/>
                      </a:endParaRP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701138">
                <a:tc>
                  <a:txBody>
                    <a:bodyPr/>
                    <a:lstStyle/>
                    <a:p>
                      <a:pPr marL="0" marR="0" lvl="0" indent="0" algn="ctr" defTabSz="914400" rtl="1" eaLnBrk="1" fontAlgn="base" latinLnBrk="0" hangingPunct="1">
                        <a:lnSpc>
                          <a:spcPct val="100000"/>
                        </a:lnSpc>
                        <a:spcBef>
                          <a:spcPct val="80000"/>
                        </a:spcBef>
                        <a:spcAft>
                          <a:spcPct val="0"/>
                        </a:spcAft>
                        <a:buClr>
                          <a:srgbClr val="1E7FB8"/>
                        </a:buClr>
                        <a:buSzTx/>
                        <a:buFont typeface="Wingdings" pitchFamily="2" charset="2"/>
                        <a:buNone/>
                        <a:tabLst/>
                      </a:pPr>
                      <a:r>
                        <a:rPr kumimoji="0" lang="fa-IR" sz="2000" b="1" i="0" u="none" strike="noStrike" cap="none" normalizeH="0" baseline="0" smtClean="0">
                          <a:ln>
                            <a:noFill/>
                          </a:ln>
                          <a:solidFill>
                            <a:schemeClr val="tx1"/>
                          </a:solidFill>
                          <a:effectLst/>
                          <a:latin typeface="Arial" pitchFamily="34" charset="0"/>
                          <a:cs typeface="B Mitra" pitchFamily="2" charset="-78"/>
                        </a:rPr>
                        <a:t>غالبا نارسایی تنفسی برای تمام عمر</a:t>
                      </a:r>
                      <a:endParaRPr kumimoji="0" lang="en-US" sz="2000" b="1" i="0" u="none" strike="noStrike" cap="none" normalizeH="0" baseline="0" smtClean="0">
                        <a:ln>
                          <a:noFill/>
                        </a:ln>
                        <a:solidFill>
                          <a:schemeClr val="tx1"/>
                        </a:solidFill>
                        <a:effectLst/>
                        <a:latin typeface="Arial" pitchFamily="34" charset="0"/>
                        <a:cs typeface="B Mitra" pitchFamily="2" charset="-78"/>
                      </a:endParaRP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80000"/>
                        </a:spcBef>
                        <a:spcAft>
                          <a:spcPct val="0"/>
                        </a:spcAft>
                        <a:buClr>
                          <a:srgbClr val="1E7FB8"/>
                        </a:buClr>
                        <a:buSzTx/>
                        <a:buFont typeface="Wingdings" pitchFamily="2" charset="2"/>
                        <a:buNone/>
                        <a:tabLst/>
                      </a:pPr>
                      <a:r>
                        <a:rPr kumimoji="0" lang="fa-IR" sz="2200" b="1" i="0" u="none" strike="noStrike" cap="none" normalizeH="0" baseline="0" smtClean="0">
                          <a:ln>
                            <a:noFill/>
                          </a:ln>
                          <a:solidFill>
                            <a:schemeClr val="tx1"/>
                          </a:solidFill>
                          <a:effectLst/>
                          <a:latin typeface="Arial" pitchFamily="34" charset="0"/>
                          <a:cs typeface="B Mitra" pitchFamily="2" charset="-78"/>
                        </a:rPr>
                        <a:t>ندارد</a:t>
                      </a:r>
                      <a:endParaRPr kumimoji="0" lang="en-US" sz="2200" b="1" i="0" u="none" strike="noStrike" cap="none" normalizeH="0" baseline="0" smtClean="0">
                        <a:ln>
                          <a:noFill/>
                        </a:ln>
                        <a:solidFill>
                          <a:schemeClr val="tx1"/>
                        </a:solidFill>
                        <a:effectLst/>
                        <a:latin typeface="Arial" pitchFamily="34" charset="0"/>
                        <a:cs typeface="B Mitra" pitchFamily="2" charset="-78"/>
                      </a:endParaRP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80000"/>
                        </a:spcBef>
                        <a:spcAft>
                          <a:spcPct val="0"/>
                        </a:spcAft>
                        <a:buClr>
                          <a:srgbClr val="1E7FB8"/>
                        </a:buClr>
                        <a:buSzTx/>
                        <a:buFont typeface="Wingdings" pitchFamily="2" charset="2"/>
                        <a:buNone/>
                        <a:tabLst/>
                      </a:pPr>
                      <a:r>
                        <a:rPr kumimoji="0" lang="ar-SA" sz="2200" b="1" i="0" u="none" strike="noStrike" cap="none" normalizeH="0" baseline="0" dirty="0" smtClean="0">
                          <a:ln>
                            <a:noFill/>
                          </a:ln>
                          <a:solidFill>
                            <a:srgbClr val="FF0000"/>
                          </a:solidFill>
                          <a:effectLst/>
                          <a:latin typeface="Arial" pitchFamily="34" charset="0"/>
                          <a:cs typeface="B Mitra" pitchFamily="2" charset="-78"/>
                        </a:rPr>
                        <a:t>معلوليت</a:t>
                      </a:r>
                      <a:endParaRPr kumimoji="0" lang="en-US" sz="2200" b="1" i="0" u="none" strike="noStrike" cap="none" normalizeH="0" baseline="0" dirty="0" smtClean="0">
                        <a:ln>
                          <a:noFill/>
                        </a:ln>
                        <a:solidFill>
                          <a:srgbClr val="FF0000"/>
                        </a:solidFill>
                        <a:effectLst/>
                        <a:latin typeface="Arial" pitchFamily="34" charset="0"/>
                        <a:cs typeface="B Mitra" pitchFamily="2" charset="-78"/>
                      </a:endParaRP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426785">
                <a:tc>
                  <a:txBody>
                    <a:bodyPr/>
                    <a:lstStyle/>
                    <a:p>
                      <a:pPr marL="0" marR="0" lvl="0" indent="0" algn="ctr" defTabSz="914400" rtl="1" eaLnBrk="1" fontAlgn="base" latinLnBrk="0" hangingPunct="1">
                        <a:lnSpc>
                          <a:spcPct val="100000"/>
                        </a:lnSpc>
                        <a:spcBef>
                          <a:spcPct val="80000"/>
                        </a:spcBef>
                        <a:spcAft>
                          <a:spcPct val="0"/>
                        </a:spcAft>
                        <a:buClr>
                          <a:srgbClr val="1E7FB8"/>
                        </a:buClr>
                        <a:buSzTx/>
                        <a:buFont typeface="Wingdings" pitchFamily="2" charset="2"/>
                        <a:buNone/>
                        <a:tabLst/>
                      </a:pPr>
                      <a:r>
                        <a:rPr kumimoji="0" lang="ar-SA" sz="2000" b="1" i="0" u="none" strike="noStrike" cap="none" normalizeH="0" baseline="0" smtClean="0">
                          <a:ln>
                            <a:noFill/>
                          </a:ln>
                          <a:solidFill>
                            <a:schemeClr val="tx1"/>
                          </a:solidFill>
                          <a:effectLst/>
                          <a:latin typeface="Arial" pitchFamily="34" charset="0"/>
                          <a:cs typeface="B Mitra" pitchFamily="2" charset="-78"/>
                        </a:rPr>
                        <a:t>حفظ يك منبع آلودگي از نوع مقاوم</a:t>
                      </a:r>
                      <a:endParaRPr kumimoji="0" lang="en-US" sz="2000" b="1" i="0" u="none" strike="noStrike" cap="none" normalizeH="0" baseline="0" smtClean="0">
                        <a:ln>
                          <a:noFill/>
                        </a:ln>
                        <a:solidFill>
                          <a:schemeClr val="tx1"/>
                        </a:solidFill>
                        <a:effectLst/>
                        <a:latin typeface="Arial" pitchFamily="34" charset="0"/>
                        <a:cs typeface="B Mitra" pitchFamily="2" charset="-78"/>
                      </a:endParaRP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80000"/>
                        </a:spcBef>
                        <a:spcAft>
                          <a:spcPct val="0"/>
                        </a:spcAft>
                        <a:buClr>
                          <a:srgbClr val="1E7FB8"/>
                        </a:buClr>
                        <a:buSzTx/>
                        <a:buFont typeface="Wingdings" pitchFamily="2" charset="2"/>
                        <a:buNone/>
                        <a:tabLst/>
                      </a:pPr>
                      <a:r>
                        <a:rPr kumimoji="0" lang="fa-IR" sz="2200" b="1" i="0" u="none" strike="noStrike" cap="none" normalizeH="0" baseline="0" smtClean="0">
                          <a:ln>
                            <a:noFill/>
                          </a:ln>
                          <a:solidFill>
                            <a:schemeClr val="tx1"/>
                          </a:solidFill>
                          <a:effectLst/>
                          <a:latin typeface="Arial" pitchFamily="34" charset="0"/>
                          <a:cs typeface="B Mitra" pitchFamily="2" charset="-78"/>
                        </a:rPr>
                        <a:t>حذف یک منبع انتشار</a:t>
                      </a:r>
                      <a:endParaRPr kumimoji="0" lang="en-US" sz="2200" b="1" i="0" u="none" strike="noStrike" cap="none" normalizeH="0" baseline="0" smtClean="0">
                        <a:ln>
                          <a:noFill/>
                        </a:ln>
                        <a:solidFill>
                          <a:schemeClr val="tx1"/>
                        </a:solidFill>
                        <a:effectLst/>
                        <a:latin typeface="Arial" pitchFamily="34" charset="0"/>
                        <a:cs typeface="B Mitra" pitchFamily="2" charset="-78"/>
                      </a:endParaRP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80000"/>
                        </a:spcBef>
                        <a:spcAft>
                          <a:spcPct val="0"/>
                        </a:spcAft>
                        <a:buClr>
                          <a:srgbClr val="1E7FB8"/>
                        </a:buClr>
                        <a:buSzTx/>
                        <a:buFont typeface="Wingdings" pitchFamily="2" charset="2"/>
                        <a:buNone/>
                        <a:tabLst/>
                      </a:pPr>
                      <a:r>
                        <a:rPr kumimoji="0" lang="ar-SA" sz="2200" b="1" i="0" u="none" strike="noStrike" cap="none" normalizeH="0" baseline="0" dirty="0" smtClean="0">
                          <a:ln>
                            <a:noFill/>
                          </a:ln>
                          <a:solidFill>
                            <a:srgbClr val="FF0000"/>
                          </a:solidFill>
                          <a:effectLst/>
                          <a:latin typeface="Arial" pitchFamily="34" charset="0"/>
                          <a:cs typeface="B Mitra" pitchFamily="2" charset="-78"/>
                        </a:rPr>
                        <a:t>ا</a:t>
                      </a:r>
                      <a:r>
                        <a:rPr kumimoji="0" lang="fa-IR" sz="2200" b="1" i="0" u="none" strike="noStrike" cap="none" normalizeH="0" baseline="0" dirty="0" smtClean="0">
                          <a:ln>
                            <a:noFill/>
                          </a:ln>
                          <a:solidFill>
                            <a:srgbClr val="FF0000"/>
                          </a:solidFill>
                          <a:effectLst/>
                          <a:latin typeface="Arial" pitchFamily="34" charset="0"/>
                          <a:cs typeface="B Mitra" pitchFamily="2" charset="-78"/>
                        </a:rPr>
                        <a:t>پ</a:t>
                      </a:r>
                      <a:r>
                        <a:rPr kumimoji="0" lang="ar-SA" sz="2200" b="1" i="0" u="none" strike="noStrike" cap="none" normalizeH="0" baseline="0" dirty="0" smtClean="0">
                          <a:ln>
                            <a:noFill/>
                          </a:ln>
                          <a:solidFill>
                            <a:srgbClr val="FF0000"/>
                          </a:solidFill>
                          <a:effectLst/>
                          <a:latin typeface="Arial" pitchFamily="34" charset="0"/>
                          <a:cs typeface="B Mitra" pitchFamily="2" charset="-78"/>
                        </a:rPr>
                        <a:t>يدميولوژي</a:t>
                      </a:r>
                      <a:endParaRPr kumimoji="0" lang="en-US" sz="2200" b="1" i="0" u="none" strike="noStrike" cap="none" normalizeH="0" baseline="0" dirty="0" smtClean="0">
                        <a:ln>
                          <a:noFill/>
                        </a:ln>
                        <a:solidFill>
                          <a:srgbClr val="FF0000"/>
                        </a:solidFill>
                        <a:effectLst/>
                        <a:latin typeface="Arial" pitchFamily="34" charset="0"/>
                        <a:cs typeface="B Mitra" pitchFamily="2" charset="-78"/>
                      </a:endParaRP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r>
            </a:tbl>
          </a:graphicData>
        </a:graphic>
      </p:graphicFrame>
      <p:sp>
        <p:nvSpPr>
          <p:cNvPr id="7205" name="Rectangle 37"/>
          <p:cNvSpPr>
            <a:spLocks noChangeArrowheads="1"/>
          </p:cNvSpPr>
          <p:nvPr/>
        </p:nvSpPr>
        <p:spPr bwMode="auto">
          <a:xfrm>
            <a:off x="398463" y="214290"/>
            <a:ext cx="8134350" cy="1285884"/>
          </a:xfrm>
          <a:prstGeom prst="rect">
            <a:avLst/>
          </a:prstGeom>
          <a:noFill/>
          <a:ln w="9525">
            <a:noFill/>
            <a:miter lim="800000"/>
            <a:headEnd/>
            <a:tailEnd/>
          </a:ln>
        </p:spPr>
        <p:txBody>
          <a:bodyPr anchor="b"/>
          <a:lstStyle/>
          <a:p>
            <a:pPr algn="ctr" rtl="1"/>
            <a:r>
              <a:rPr lang="fa-IR" sz="2800" dirty="0">
                <a:solidFill>
                  <a:srgbClr val="FF0000"/>
                </a:solidFill>
                <a:cs typeface="B Titr" pitchFamily="2" charset="-78"/>
              </a:rPr>
              <a:t>مقايسه موارد حساس و مقاوم به چند داروي سل در يك نگاه</a:t>
            </a:r>
            <a:endParaRPr lang="en-US" sz="2000" dirty="0">
              <a:solidFill>
                <a:srgbClr val="FF0000"/>
              </a:solidFill>
              <a:cs typeface="B Titr"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bg>
      <p:bgPr>
        <a:solidFill>
          <a:schemeClr val="accent3">
            <a:lumMod val="75000"/>
          </a:schemeClr>
        </a:solidFill>
        <a:effectLst/>
      </p:bgPr>
    </p:bg>
    <p:spTree>
      <p:nvGrpSpPr>
        <p:cNvPr id="1" name=""/>
        <p:cNvGrpSpPr/>
        <p:nvPr/>
      </p:nvGrpSpPr>
      <p:grpSpPr>
        <a:xfrm>
          <a:off x="0" y="0"/>
          <a:ext cx="0" cy="0"/>
          <a:chOff x="0" y="0"/>
          <a:chExt cx="0" cy="0"/>
        </a:xfrm>
      </p:grpSpPr>
      <p:graphicFrame>
        <p:nvGraphicFramePr>
          <p:cNvPr id="83970" name="Object 2"/>
          <p:cNvGraphicFramePr>
            <a:graphicFrameLocks noChangeAspect="1"/>
          </p:cNvGraphicFramePr>
          <p:nvPr>
            <p:ph type="chart" idx="1"/>
          </p:nvPr>
        </p:nvGraphicFramePr>
        <p:xfrm>
          <a:off x="611188" y="1279525"/>
          <a:ext cx="7415212" cy="5029200"/>
        </p:xfrm>
        <a:graphic>
          <a:graphicData uri="http://schemas.openxmlformats.org/presentationml/2006/ole">
            <p:oleObj spid="_x0000_s69634" name="Chart" r:id="rId3" imgW="7772408" imgH="4114867" progId="MSGraph.Chart.8">
              <p:embed followColorScheme="full"/>
            </p:oleObj>
          </a:graphicData>
        </a:graphic>
      </p:graphicFrame>
      <p:sp>
        <p:nvSpPr>
          <p:cNvPr id="83971" name="Text Box 3"/>
          <p:cNvSpPr txBox="1">
            <a:spLocks noChangeArrowheads="1"/>
          </p:cNvSpPr>
          <p:nvPr/>
        </p:nvSpPr>
        <p:spPr bwMode="auto">
          <a:xfrm>
            <a:off x="6300788" y="1196975"/>
            <a:ext cx="1066800" cy="495300"/>
          </a:xfrm>
          <a:prstGeom prst="rect">
            <a:avLst/>
          </a:prstGeom>
          <a:solidFill>
            <a:srgbClr val="FFFF00"/>
          </a:solidFill>
          <a:ln w="38100">
            <a:solidFill>
              <a:srgbClr val="FF0000"/>
            </a:solidFill>
            <a:miter lim="800000"/>
            <a:headEnd/>
            <a:tailEnd/>
          </a:ln>
          <a:effectLst/>
        </p:spPr>
        <p:txBody>
          <a:bodyPr>
            <a:spAutoFit/>
          </a:bodyPr>
          <a:lstStyle/>
          <a:p>
            <a:pPr algn="l"/>
            <a:r>
              <a:rPr lang="ar-SA" sz="2400" b="1">
                <a:solidFill>
                  <a:srgbClr val="FF0000"/>
                </a:solidFill>
                <a:latin typeface="Times New Roman" pitchFamily="18" charset="0"/>
                <a:cs typeface="Times New Roman" pitchFamily="18" charset="0"/>
              </a:rPr>
              <a:t>خطر!!!</a:t>
            </a:r>
            <a:endParaRPr lang="en-CA" sz="2400" b="1">
              <a:solidFill>
                <a:srgbClr val="FF0000"/>
              </a:solidFill>
              <a:latin typeface="Times New Roman" pitchFamily="18" charset="0"/>
              <a:cs typeface="Times New Roman" pitchFamily="18" charset="0"/>
            </a:endParaRPr>
          </a:p>
        </p:txBody>
      </p:sp>
      <p:sp>
        <p:nvSpPr>
          <p:cNvPr id="83972" name="Text Box 4"/>
          <p:cNvSpPr txBox="1">
            <a:spLocks noChangeArrowheads="1"/>
          </p:cNvSpPr>
          <p:nvPr/>
        </p:nvSpPr>
        <p:spPr bwMode="auto">
          <a:xfrm>
            <a:off x="2339975" y="333375"/>
            <a:ext cx="4608513" cy="406400"/>
          </a:xfrm>
          <a:prstGeom prst="rect">
            <a:avLst/>
          </a:prstGeom>
          <a:solidFill>
            <a:srgbClr val="FFFF00"/>
          </a:solidFill>
          <a:ln w="9525">
            <a:solidFill>
              <a:srgbClr val="FF0000"/>
            </a:solidFill>
            <a:miter lim="800000"/>
            <a:headEnd/>
            <a:tailEnd/>
          </a:ln>
          <a:effectLst/>
        </p:spPr>
        <p:txBody>
          <a:bodyPr>
            <a:spAutoFit/>
          </a:bodyPr>
          <a:lstStyle/>
          <a:p>
            <a:pPr algn="ctr"/>
            <a:r>
              <a:rPr lang="fa-IR" sz="2000">
                <a:solidFill>
                  <a:srgbClr val="FF0000"/>
                </a:solidFill>
                <a:latin typeface="Verdana" pitchFamily="34" charset="0"/>
                <a:cs typeface="B Homa" pitchFamily="2" charset="-78"/>
              </a:rPr>
              <a:t>درمان نکردن بهتر از درمان ناقص یا اشتباه است</a:t>
            </a:r>
            <a:endParaRPr lang="en-CA" sz="2000">
              <a:solidFill>
                <a:srgbClr val="FF0000"/>
              </a:solidFill>
              <a:latin typeface="Verdana" pitchFamily="34" charset="0"/>
              <a:cs typeface="B Homa" pitchFamily="2" charset="-78"/>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vert="horz" lIns="91440" tIns="45720" rIns="91440" bIns="45720" rtlCol="0" anchor="ctr">
            <a:noAutofit/>
          </a:bodyPr>
          <a:lstStyle/>
          <a:p>
            <a:r>
              <a:rPr lang="fa-IR" sz="3200" b="1" dirty="0">
                <a:solidFill>
                  <a:srgbClr val="C00000"/>
                </a:solidFill>
                <a:cs typeface="B Titr" pitchFamily="2" charset="-78"/>
              </a:rPr>
              <a:t>میزان بروز گزارش شده سل – ایران </a:t>
            </a:r>
            <a:r>
              <a:rPr lang="fa-IR" sz="3200" b="1" dirty="0" smtClean="0">
                <a:solidFill>
                  <a:srgbClr val="C00000"/>
                </a:solidFill>
                <a:cs typeface="B Titr" pitchFamily="2" charset="-78"/>
              </a:rPr>
              <a:t>1393</a:t>
            </a:r>
            <a:endParaRPr lang="en-US" sz="3200" b="1" dirty="0">
              <a:solidFill>
                <a:srgbClr val="C00000"/>
              </a:solidFill>
              <a:cs typeface="B Titr" pitchFamily="2" charset="-78"/>
            </a:endParaRPr>
          </a:p>
        </p:txBody>
      </p:sp>
      <p:graphicFrame>
        <p:nvGraphicFramePr>
          <p:cNvPr id="7" name="Content Placeholder 6"/>
          <p:cNvGraphicFramePr>
            <a:graphicFrameLocks noGrp="1"/>
          </p:cNvGraphicFramePr>
          <p:nvPr>
            <p:ph sz="quarter" idx="1"/>
          </p:nvPr>
        </p:nvGraphicFramePr>
        <p:xfrm>
          <a:off x="533400" y="1524000"/>
          <a:ext cx="8001056" cy="4525403"/>
        </p:xfrm>
        <a:graphic>
          <a:graphicData uri="http://schemas.openxmlformats.org/drawingml/2006/table">
            <a:tbl>
              <a:tblPr firstRow="1" bandRow="1">
                <a:tableStyleId>{21E4AEA4-8DFA-4A89-87EB-49C32662AFE0}</a:tableStyleId>
              </a:tblPr>
              <a:tblGrid>
                <a:gridCol w="1902427"/>
                <a:gridCol w="2349869"/>
                <a:gridCol w="1819934"/>
                <a:gridCol w="1928826"/>
              </a:tblGrid>
              <a:tr h="707089">
                <a:tc rowSpan="2" gridSpan="2">
                  <a:txBody>
                    <a:bodyPr/>
                    <a:lstStyle/>
                    <a:p>
                      <a:pPr marL="0" marR="0" algn="ctr">
                        <a:lnSpc>
                          <a:spcPct val="115000"/>
                        </a:lnSpc>
                        <a:spcBef>
                          <a:spcPts val="0"/>
                        </a:spcBef>
                        <a:spcAft>
                          <a:spcPts val="0"/>
                        </a:spcAft>
                      </a:pPr>
                      <a:r>
                        <a:rPr lang="fa-IR" sz="2800" dirty="0" smtClean="0">
                          <a:cs typeface="B Nazanin" pitchFamily="2" charset="-78"/>
                        </a:rPr>
                        <a:t>نوع بیماری</a:t>
                      </a:r>
                      <a:endParaRPr lang="en-US" sz="2800" b="1" dirty="0">
                        <a:solidFill>
                          <a:srgbClr val="943634"/>
                        </a:solidFill>
                        <a:latin typeface="Calibri"/>
                        <a:ea typeface="Calibri"/>
                        <a:cs typeface="B Nazanin" pitchFamily="2" charset="-78"/>
                      </a:endParaRPr>
                    </a:p>
                  </a:txBody>
                  <a:tcPr marL="68580" marR="68580" marT="0" marB="0" anchor="ctr"/>
                </a:tc>
                <a:tc rowSpan="2" hMerge="1">
                  <a:txBody>
                    <a:bodyPr/>
                    <a:lstStyle/>
                    <a:p>
                      <a:endParaRPr lang="en-US"/>
                    </a:p>
                  </a:txBody>
                  <a:tcPr/>
                </a:tc>
                <a:tc gridSpan="2">
                  <a:txBody>
                    <a:bodyPr/>
                    <a:lstStyle/>
                    <a:p>
                      <a:pPr marL="0" marR="0" algn="ctr">
                        <a:lnSpc>
                          <a:spcPct val="115000"/>
                        </a:lnSpc>
                        <a:spcBef>
                          <a:spcPts val="0"/>
                        </a:spcBef>
                        <a:spcAft>
                          <a:spcPts val="0"/>
                        </a:spcAft>
                      </a:pPr>
                      <a:r>
                        <a:rPr lang="fa-IR" sz="2800" dirty="0" smtClean="0">
                          <a:cs typeface="B Nazanin" pitchFamily="2" charset="-78"/>
                        </a:rPr>
                        <a:t>بروز</a:t>
                      </a:r>
                      <a:r>
                        <a:rPr lang="fa-IR" sz="2800" baseline="0" dirty="0" smtClean="0">
                          <a:cs typeface="B Nazanin" pitchFamily="2" charset="-78"/>
                        </a:rPr>
                        <a:t> گزارش شده</a:t>
                      </a:r>
                      <a:endParaRPr lang="en-US" sz="2800" b="1" dirty="0">
                        <a:solidFill>
                          <a:srgbClr val="943634"/>
                        </a:solidFill>
                        <a:latin typeface="Calibri"/>
                        <a:ea typeface="Calibri"/>
                        <a:cs typeface="B Nazanin" pitchFamily="2" charset="-78"/>
                      </a:endParaRPr>
                    </a:p>
                  </a:txBody>
                  <a:tcPr marL="68580" marR="68580" marT="0" marB="0" anchor="ctr"/>
                </a:tc>
                <a:tc hMerge="1">
                  <a:txBody>
                    <a:bodyPr/>
                    <a:lstStyle/>
                    <a:p>
                      <a:endParaRPr lang="en-US"/>
                    </a:p>
                  </a:txBody>
                  <a:tcPr/>
                </a:tc>
              </a:tr>
              <a:tr h="854136">
                <a:tc gridSpan="2" vMerge="1">
                  <a:txBody>
                    <a:bodyPr/>
                    <a:lstStyle/>
                    <a:p>
                      <a:endParaRPr lang="en-US"/>
                    </a:p>
                  </a:txBody>
                  <a:tcPr/>
                </a:tc>
                <a:tc hMerge="1" vMerge="1">
                  <a:txBody>
                    <a:bodyPr/>
                    <a:lstStyle/>
                    <a:p>
                      <a:endParaRPr lang="en-US"/>
                    </a:p>
                  </a:txBody>
                  <a:tcPr/>
                </a:tc>
                <a:tc>
                  <a:txBody>
                    <a:bodyPr/>
                    <a:lstStyle/>
                    <a:p>
                      <a:pPr marL="0" marR="0" algn="ctr">
                        <a:lnSpc>
                          <a:spcPct val="115000"/>
                        </a:lnSpc>
                        <a:spcBef>
                          <a:spcPts val="0"/>
                        </a:spcBef>
                        <a:spcAft>
                          <a:spcPts val="0"/>
                        </a:spcAft>
                      </a:pPr>
                      <a:r>
                        <a:rPr lang="en-GB" sz="2800" dirty="0">
                          <a:cs typeface="B Nazanin" pitchFamily="2" charset="-78"/>
                        </a:rPr>
                        <a:t>No.</a:t>
                      </a:r>
                      <a:endParaRPr lang="en-US" sz="2800" b="0" dirty="0">
                        <a:solidFill>
                          <a:schemeClr val="tx1"/>
                        </a:solidFill>
                        <a:latin typeface="Calibri"/>
                        <a:ea typeface="Calibri"/>
                        <a:cs typeface="B Nazanin" pitchFamily="2" charset="-78"/>
                      </a:endParaRPr>
                    </a:p>
                  </a:txBody>
                  <a:tcPr marL="68580" marR="68580" marT="0" marB="0" anchor="ctr"/>
                </a:tc>
                <a:tc>
                  <a:txBody>
                    <a:bodyPr/>
                    <a:lstStyle/>
                    <a:p>
                      <a:pPr marL="0" marR="0" algn="ctr">
                        <a:lnSpc>
                          <a:spcPct val="115000"/>
                        </a:lnSpc>
                        <a:spcBef>
                          <a:spcPts val="0"/>
                        </a:spcBef>
                        <a:spcAft>
                          <a:spcPts val="0"/>
                        </a:spcAft>
                      </a:pPr>
                      <a:r>
                        <a:rPr lang="en-GB" sz="2400" dirty="0">
                          <a:cs typeface="B Nazanin" pitchFamily="2" charset="-78"/>
                        </a:rPr>
                        <a:t>Rate (/100,000)</a:t>
                      </a:r>
                      <a:endParaRPr lang="en-US" sz="2400" b="1" dirty="0">
                        <a:solidFill>
                          <a:schemeClr val="tx1"/>
                        </a:solidFill>
                        <a:latin typeface="Calibri"/>
                        <a:ea typeface="Calibri"/>
                        <a:cs typeface="B Nazanin" pitchFamily="2" charset="-78"/>
                      </a:endParaRPr>
                    </a:p>
                  </a:txBody>
                  <a:tcPr marL="68580" marR="68580" marT="0" marB="0" anchor="ctr"/>
                </a:tc>
              </a:tr>
              <a:tr h="680572">
                <a:tc gridSpan="2">
                  <a:txBody>
                    <a:bodyPr/>
                    <a:lstStyle/>
                    <a:p>
                      <a:pPr marL="0" marR="0" algn="ctr">
                        <a:lnSpc>
                          <a:spcPct val="115000"/>
                        </a:lnSpc>
                        <a:spcBef>
                          <a:spcPts val="0"/>
                        </a:spcBef>
                        <a:spcAft>
                          <a:spcPts val="0"/>
                        </a:spcAft>
                      </a:pPr>
                      <a:r>
                        <a:rPr lang="fa-IR" sz="3600" b="1" dirty="0" smtClean="0">
                          <a:cs typeface="B Nazanin" pitchFamily="2" charset="-78"/>
                        </a:rPr>
                        <a:t> کل</a:t>
                      </a:r>
                      <a:endParaRPr lang="en-US" sz="2800" b="1" dirty="0">
                        <a:solidFill>
                          <a:srgbClr val="943634"/>
                        </a:solidFill>
                        <a:latin typeface="Calibri"/>
                        <a:ea typeface="Calibri"/>
                        <a:cs typeface="B Nazanin" pitchFamily="2" charset="-78"/>
                      </a:endParaRPr>
                    </a:p>
                  </a:txBody>
                  <a:tcPr marL="68580" marR="68580" marT="0" marB="0" anchor="ctr"/>
                </a:tc>
                <a:tc hMerge="1">
                  <a:txBody>
                    <a:bodyPr/>
                    <a:lstStyle/>
                    <a:p>
                      <a:endParaRPr lang="en-US"/>
                    </a:p>
                  </a:txBody>
                  <a:tcPr/>
                </a:tc>
                <a:tc>
                  <a:txBody>
                    <a:bodyPr/>
                    <a:lstStyle/>
                    <a:p>
                      <a:pPr marL="0" marR="0" algn="ctr">
                        <a:lnSpc>
                          <a:spcPct val="115000"/>
                        </a:lnSpc>
                        <a:spcBef>
                          <a:spcPts val="0"/>
                        </a:spcBef>
                        <a:spcAft>
                          <a:spcPts val="0"/>
                        </a:spcAft>
                      </a:pPr>
                      <a:r>
                        <a:rPr lang="fa-IR" sz="3600" b="1" dirty="0" smtClean="0">
                          <a:cs typeface="B Nazanin" pitchFamily="2" charset="-78"/>
                        </a:rPr>
                        <a:t>10044</a:t>
                      </a:r>
                      <a:endParaRPr lang="en-US" sz="3600" b="1" dirty="0">
                        <a:solidFill>
                          <a:schemeClr val="tx1"/>
                        </a:solidFill>
                        <a:latin typeface="Calibri"/>
                        <a:ea typeface="Calibri"/>
                        <a:cs typeface="B Nazanin" pitchFamily="2" charset="-78"/>
                      </a:endParaRPr>
                    </a:p>
                  </a:txBody>
                  <a:tcPr marL="68580" marR="68580" marT="0" marB="0" anchor="ctr"/>
                </a:tc>
                <a:tc>
                  <a:txBody>
                    <a:bodyPr/>
                    <a:lstStyle/>
                    <a:p>
                      <a:pPr marL="0" marR="0" algn="ctr">
                        <a:lnSpc>
                          <a:spcPct val="115000"/>
                        </a:lnSpc>
                        <a:spcBef>
                          <a:spcPts val="0"/>
                        </a:spcBef>
                        <a:spcAft>
                          <a:spcPts val="0"/>
                        </a:spcAft>
                      </a:pPr>
                      <a:r>
                        <a:rPr lang="fa-IR" sz="3600" b="1" dirty="0" smtClean="0">
                          <a:cs typeface="B Nazanin" pitchFamily="2" charset="-78"/>
                        </a:rPr>
                        <a:t>12.90</a:t>
                      </a:r>
                      <a:endParaRPr lang="en-US" sz="3600" b="1" dirty="0">
                        <a:solidFill>
                          <a:schemeClr val="tx1"/>
                        </a:solidFill>
                        <a:latin typeface="Calibri"/>
                        <a:ea typeface="Calibri"/>
                        <a:cs typeface="B Nazanin" pitchFamily="2" charset="-78"/>
                      </a:endParaRPr>
                    </a:p>
                  </a:txBody>
                  <a:tcPr marL="68580" marR="68580" marT="0" marB="0" anchor="ctr"/>
                </a:tc>
              </a:tr>
              <a:tr h="759284">
                <a:tc rowSpan="2">
                  <a:txBody>
                    <a:bodyPr/>
                    <a:lstStyle/>
                    <a:p>
                      <a:pPr marL="0" marR="0">
                        <a:lnSpc>
                          <a:spcPct val="115000"/>
                        </a:lnSpc>
                        <a:spcBef>
                          <a:spcPts val="0"/>
                        </a:spcBef>
                        <a:spcAft>
                          <a:spcPts val="0"/>
                        </a:spcAft>
                      </a:pPr>
                      <a:r>
                        <a:rPr lang="fa-IR" sz="2400" b="1" dirty="0" smtClean="0">
                          <a:cs typeface="B Nazanin" pitchFamily="2" charset="-78"/>
                        </a:rPr>
                        <a:t> </a:t>
                      </a:r>
                      <a:r>
                        <a:rPr lang="fa-IR" sz="2800" b="1" dirty="0" smtClean="0">
                          <a:cs typeface="B Nazanin" pitchFamily="2" charset="-78"/>
                        </a:rPr>
                        <a:t>سل ریوی  </a:t>
                      </a:r>
                      <a:endParaRPr lang="en-US" sz="2800" b="1" dirty="0">
                        <a:solidFill>
                          <a:srgbClr val="943634"/>
                        </a:solidFill>
                        <a:latin typeface="Calibri"/>
                        <a:ea typeface="Calibri"/>
                        <a:cs typeface="B Nazanin" pitchFamily="2" charset="-78"/>
                      </a:endParaRPr>
                    </a:p>
                  </a:txBody>
                  <a:tcPr marL="68580" marR="68580" marT="0" marB="0" anchor="ctr"/>
                </a:tc>
                <a:tc>
                  <a:txBody>
                    <a:bodyPr/>
                    <a:lstStyle/>
                    <a:p>
                      <a:pPr marL="0" marR="0">
                        <a:lnSpc>
                          <a:spcPct val="115000"/>
                        </a:lnSpc>
                        <a:spcBef>
                          <a:spcPts val="0"/>
                        </a:spcBef>
                        <a:spcAft>
                          <a:spcPts val="0"/>
                        </a:spcAft>
                      </a:pPr>
                      <a:r>
                        <a:rPr lang="en-GB" sz="3200" b="1" dirty="0" smtClean="0">
                          <a:solidFill>
                            <a:srgbClr val="C00000"/>
                          </a:solidFill>
                          <a:effectLst>
                            <a:outerShdw blurRad="38100" dist="38100" dir="2700000" algn="tl">
                              <a:srgbClr val="000000">
                                <a:alpha val="43137"/>
                              </a:srgbClr>
                            </a:outerShdw>
                          </a:effectLst>
                          <a:cs typeface="B Nazanin" pitchFamily="2" charset="-78"/>
                        </a:rPr>
                        <a:t>Smear </a:t>
                      </a:r>
                      <a:r>
                        <a:rPr lang="en-GB" sz="4400" b="1" dirty="0">
                          <a:solidFill>
                            <a:srgbClr val="C00000"/>
                          </a:solidFill>
                          <a:effectLst>
                            <a:outerShdw blurRad="38100" dist="38100" dir="2700000" algn="tl">
                              <a:srgbClr val="000000">
                                <a:alpha val="43137"/>
                              </a:srgbClr>
                            </a:outerShdw>
                          </a:effectLst>
                          <a:cs typeface="B Nazanin" pitchFamily="2" charset="-78"/>
                        </a:rPr>
                        <a:t>+</a:t>
                      </a:r>
                      <a:endParaRPr lang="en-US" sz="3200" b="1" dirty="0">
                        <a:solidFill>
                          <a:srgbClr val="C00000"/>
                        </a:solidFill>
                        <a:effectLst>
                          <a:outerShdw blurRad="38100" dist="38100" dir="2700000" algn="tl">
                            <a:srgbClr val="000000">
                              <a:alpha val="43137"/>
                            </a:srgbClr>
                          </a:outerShdw>
                        </a:effectLst>
                        <a:latin typeface="Calibri"/>
                        <a:ea typeface="Calibri"/>
                        <a:cs typeface="B Nazanin" pitchFamily="2" charset="-78"/>
                      </a:endParaRPr>
                    </a:p>
                  </a:txBody>
                  <a:tcPr marL="68580" marR="68580" marT="0" marB="0" anchor="ctr"/>
                </a:tc>
                <a:tc>
                  <a:txBody>
                    <a:bodyPr/>
                    <a:lstStyle/>
                    <a:p>
                      <a:pPr marL="0" marR="0" algn="ctr">
                        <a:lnSpc>
                          <a:spcPct val="115000"/>
                        </a:lnSpc>
                        <a:spcBef>
                          <a:spcPts val="0"/>
                        </a:spcBef>
                        <a:spcAft>
                          <a:spcPts val="0"/>
                        </a:spcAft>
                      </a:pPr>
                      <a:r>
                        <a:rPr lang="fa-IR" sz="3200" b="1" dirty="0" smtClean="0">
                          <a:solidFill>
                            <a:srgbClr val="C00000"/>
                          </a:solidFill>
                          <a:cs typeface="B Nazanin" pitchFamily="2" charset="-78"/>
                        </a:rPr>
                        <a:t>4975</a:t>
                      </a:r>
                      <a:endParaRPr lang="en-US" sz="3200" b="1" dirty="0">
                        <a:solidFill>
                          <a:srgbClr val="C00000"/>
                        </a:solidFill>
                        <a:latin typeface="Calibri"/>
                        <a:ea typeface="Calibri"/>
                        <a:cs typeface="B Nazanin" pitchFamily="2" charset="-78"/>
                      </a:endParaRPr>
                    </a:p>
                  </a:txBody>
                  <a:tcPr marL="68580" marR="68580" marT="0" marB="0" anchor="ctr"/>
                </a:tc>
                <a:tc>
                  <a:txBody>
                    <a:bodyPr/>
                    <a:lstStyle/>
                    <a:p>
                      <a:pPr marL="0" marR="0" algn="ctr">
                        <a:lnSpc>
                          <a:spcPct val="115000"/>
                        </a:lnSpc>
                        <a:spcBef>
                          <a:spcPts val="0"/>
                        </a:spcBef>
                        <a:spcAft>
                          <a:spcPts val="0"/>
                        </a:spcAft>
                      </a:pPr>
                      <a:r>
                        <a:rPr lang="fa-IR" sz="3200" b="1" dirty="0" smtClean="0">
                          <a:solidFill>
                            <a:srgbClr val="C00000"/>
                          </a:solidFill>
                          <a:cs typeface="B Nazanin" pitchFamily="2" charset="-78"/>
                        </a:rPr>
                        <a:t>6.39</a:t>
                      </a:r>
                      <a:endParaRPr lang="en-US" sz="3200" b="1" dirty="0">
                        <a:solidFill>
                          <a:srgbClr val="C00000"/>
                        </a:solidFill>
                        <a:latin typeface="Calibri"/>
                        <a:ea typeface="Calibri"/>
                        <a:cs typeface="B Nazanin" pitchFamily="2" charset="-78"/>
                      </a:endParaRPr>
                    </a:p>
                  </a:txBody>
                  <a:tcPr marL="68580" marR="68580" marT="0" marB="0" anchor="ctr"/>
                </a:tc>
              </a:tr>
              <a:tr h="828297">
                <a:tc vMerge="1">
                  <a:txBody>
                    <a:bodyPr/>
                    <a:lstStyle/>
                    <a:p>
                      <a:endParaRPr lang="en-US"/>
                    </a:p>
                  </a:txBody>
                  <a:tcPr/>
                </a:tc>
                <a:tc>
                  <a:txBody>
                    <a:bodyPr/>
                    <a:lstStyle/>
                    <a:p>
                      <a:pPr marL="0" marR="0">
                        <a:lnSpc>
                          <a:spcPct val="115000"/>
                        </a:lnSpc>
                        <a:spcBef>
                          <a:spcPts val="0"/>
                        </a:spcBef>
                        <a:spcAft>
                          <a:spcPts val="0"/>
                        </a:spcAft>
                      </a:pPr>
                      <a:r>
                        <a:rPr lang="en-GB" sz="3200" b="1" dirty="0" smtClean="0">
                          <a:effectLst>
                            <a:outerShdw blurRad="38100" dist="38100" dir="2700000" algn="tl">
                              <a:srgbClr val="000000">
                                <a:alpha val="43137"/>
                              </a:srgbClr>
                            </a:outerShdw>
                          </a:effectLst>
                          <a:cs typeface="B Nazanin" pitchFamily="2" charset="-78"/>
                        </a:rPr>
                        <a:t>Smear </a:t>
                      </a:r>
                      <a:r>
                        <a:rPr lang="en-GB" sz="4800" b="1" dirty="0">
                          <a:effectLst>
                            <a:outerShdw blurRad="38100" dist="38100" dir="2700000" algn="tl">
                              <a:srgbClr val="000000">
                                <a:alpha val="43137"/>
                              </a:srgbClr>
                            </a:outerShdw>
                          </a:effectLst>
                          <a:cs typeface="B Nazanin" pitchFamily="2" charset="-78"/>
                        </a:rPr>
                        <a:t>-</a:t>
                      </a:r>
                      <a:endParaRPr lang="en-US" sz="4800" b="1" dirty="0">
                        <a:solidFill>
                          <a:srgbClr val="943634"/>
                        </a:solidFill>
                        <a:effectLst>
                          <a:outerShdw blurRad="38100" dist="38100" dir="2700000" algn="tl">
                            <a:srgbClr val="000000">
                              <a:alpha val="43137"/>
                            </a:srgbClr>
                          </a:outerShdw>
                        </a:effectLst>
                        <a:latin typeface="Calibri"/>
                        <a:ea typeface="Calibri"/>
                        <a:cs typeface="B Nazanin" pitchFamily="2" charset="-78"/>
                      </a:endParaRPr>
                    </a:p>
                  </a:txBody>
                  <a:tcPr marL="68580" marR="68580" marT="0" marB="0" anchor="ctr"/>
                </a:tc>
                <a:tc>
                  <a:txBody>
                    <a:bodyPr/>
                    <a:lstStyle/>
                    <a:p>
                      <a:pPr marL="0" marR="0" algn="ctr">
                        <a:lnSpc>
                          <a:spcPct val="115000"/>
                        </a:lnSpc>
                        <a:spcBef>
                          <a:spcPts val="0"/>
                        </a:spcBef>
                        <a:spcAft>
                          <a:spcPts val="0"/>
                        </a:spcAft>
                      </a:pPr>
                      <a:r>
                        <a:rPr lang="fa-IR" sz="3200" dirty="0" smtClean="0">
                          <a:cs typeface="B Nazanin" pitchFamily="2" charset="-78"/>
                        </a:rPr>
                        <a:t>1964</a:t>
                      </a:r>
                      <a:endParaRPr lang="en-US" sz="3200" dirty="0">
                        <a:solidFill>
                          <a:schemeClr val="tx1"/>
                        </a:solidFill>
                        <a:latin typeface="Calibri"/>
                        <a:ea typeface="Calibri"/>
                        <a:cs typeface="B Nazanin" pitchFamily="2" charset="-78"/>
                      </a:endParaRPr>
                    </a:p>
                  </a:txBody>
                  <a:tcPr marL="68580" marR="68580" marT="0" marB="0" anchor="ctr"/>
                </a:tc>
                <a:tc>
                  <a:txBody>
                    <a:bodyPr/>
                    <a:lstStyle/>
                    <a:p>
                      <a:pPr marL="0" marR="0" algn="ctr">
                        <a:lnSpc>
                          <a:spcPct val="115000"/>
                        </a:lnSpc>
                        <a:spcBef>
                          <a:spcPts val="0"/>
                        </a:spcBef>
                        <a:spcAft>
                          <a:spcPts val="0"/>
                        </a:spcAft>
                      </a:pPr>
                      <a:r>
                        <a:rPr lang="fa-IR" sz="3200" dirty="0" smtClean="0">
                          <a:cs typeface="B Nazanin" pitchFamily="2" charset="-78"/>
                        </a:rPr>
                        <a:t>2.52</a:t>
                      </a:r>
                      <a:endParaRPr lang="en-US" sz="3200" dirty="0">
                        <a:solidFill>
                          <a:schemeClr val="tx1"/>
                        </a:solidFill>
                        <a:latin typeface="Calibri"/>
                        <a:ea typeface="Calibri"/>
                        <a:cs typeface="B Nazanin" pitchFamily="2" charset="-78"/>
                      </a:endParaRPr>
                    </a:p>
                  </a:txBody>
                  <a:tcPr marL="68580" marR="68580" marT="0" marB="0" anchor="ctr"/>
                </a:tc>
              </a:tr>
              <a:tr h="671214">
                <a:tc gridSpan="2">
                  <a:txBody>
                    <a:bodyPr/>
                    <a:lstStyle/>
                    <a:p>
                      <a:pPr marL="0" marR="0">
                        <a:lnSpc>
                          <a:spcPct val="115000"/>
                        </a:lnSpc>
                        <a:spcBef>
                          <a:spcPts val="0"/>
                        </a:spcBef>
                        <a:spcAft>
                          <a:spcPts val="0"/>
                        </a:spcAft>
                      </a:pPr>
                      <a:r>
                        <a:rPr lang="fa-IR" sz="2400" b="1" kern="1200" dirty="0" smtClean="0">
                          <a:cs typeface="B Nazanin" pitchFamily="2" charset="-78"/>
                        </a:rPr>
                        <a:t> </a:t>
                      </a:r>
                      <a:r>
                        <a:rPr lang="fa-IR" sz="2800" b="1" dirty="0" smtClean="0">
                          <a:cs typeface="B Nazanin" pitchFamily="2" charset="-78"/>
                        </a:rPr>
                        <a:t>سل خارج ریوی  </a:t>
                      </a:r>
                      <a:endParaRPr lang="en-US" sz="2400" b="1" kern="1200" dirty="0">
                        <a:solidFill>
                          <a:schemeClr val="dk1"/>
                        </a:solidFill>
                        <a:latin typeface="+mn-lt"/>
                        <a:ea typeface="+mn-ea"/>
                        <a:cs typeface="B Nazanin" pitchFamily="2" charset="-78"/>
                      </a:endParaRPr>
                    </a:p>
                  </a:txBody>
                  <a:tcPr marL="68580" marR="68580" marT="0" marB="0" anchor="ctr"/>
                </a:tc>
                <a:tc hMerge="1">
                  <a:txBody>
                    <a:bodyPr/>
                    <a:lstStyle/>
                    <a:p>
                      <a:endParaRPr lang="en-US" dirty="0"/>
                    </a:p>
                  </a:txBody>
                  <a:tcPr marL="68580" marR="68580" marT="0" marB="0" anchor="ctr"/>
                </a:tc>
                <a:tc>
                  <a:txBody>
                    <a:bodyPr/>
                    <a:lstStyle/>
                    <a:p>
                      <a:pPr marL="0" marR="0" algn="ctr">
                        <a:lnSpc>
                          <a:spcPct val="115000"/>
                        </a:lnSpc>
                        <a:spcBef>
                          <a:spcPts val="0"/>
                        </a:spcBef>
                        <a:spcAft>
                          <a:spcPts val="0"/>
                        </a:spcAft>
                      </a:pPr>
                      <a:r>
                        <a:rPr lang="fa-IR" sz="3200" kern="1200" dirty="0" smtClean="0">
                          <a:cs typeface="B Nazanin" pitchFamily="2" charset="-78"/>
                        </a:rPr>
                        <a:t>2795</a:t>
                      </a:r>
                      <a:endParaRPr lang="en-US" sz="3200" kern="1200" dirty="0">
                        <a:solidFill>
                          <a:schemeClr val="tx1"/>
                        </a:solidFill>
                        <a:latin typeface="Calibri"/>
                        <a:ea typeface="Calibri"/>
                        <a:cs typeface="B Nazanin" pitchFamily="2" charset="-78"/>
                      </a:endParaRPr>
                    </a:p>
                  </a:txBody>
                  <a:tcPr marL="68580" marR="68580" marT="0" marB="0" anchor="ctr"/>
                </a:tc>
                <a:tc>
                  <a:txBody>
                    <a:bodyPr/>
                    <a:lstStyle/>
                    <a:p>
                      <a:pPr marL="0" marR="0" algn="ctr">
                        <a:lnSpc>
                          <a:spcPct val="115000"/>
                        </a:lnSpc>
                        <a:spcBef>
                          <a:spcPts val="0"/>
                        </a:spcBef>
                        <a:spcAft>
                          <a:spcPts val="0"/>
                        </a:spcAft>
                      </a:pPr>
                      <a:r>
                        <a:rPr lang="fa-IR" sz="3200" kern="1200" dirty="0" smtClean="0">
                          <a:cs typeface="B Nazanin" pitchFamily="2" charset="-78"/>
                        </a:rPr>
                        <a:t>3.59</a:t>
                      </a:r>
                      <a:endParaRPr lang="en-US" sz="3200" kern="1200" dirty="0">
                        <a:solidFill>
                          <a:schemeClr val="tx1"/>
                        </a:solidFill>
                        <a:latin typeface="Calibri"/>
                        <a:ea typeface="Calibri"/>
                        <a:cs typeface="B Nazanin" pitchFamily="2" charset="-78"/>
                      </a:endParaRPr>
                    </a:p>
                  </a:txBody>
                  <a:tcPr marL="68580" marR="68580" marT="0" marB="0" anchor="ctr"/>
                </a:tc>
              </a:tr>
            </a:tbl>
          </a:graphicData>
        </a:graphic>
      </p:graphicFrame>
      <p:sp>
        <p:nvSpPr>
          <p:cNvPr id="8" name="TextBox 7"/>
          <p:cNvSpPr txBox="1"/>
          <p:nvPr/>
        </p:nvSpPr>
        <p:spPr>
          <a:xfrm>
            <a:off x="6040651" y="6253483"/>
            <a:ext cx="2246128" cy="461665"/>
          </a:xfrm>
          <a:prstGeom prst="rect">
            <a:avLst/>
          </a:prstGeom>
          <a:solidFill>
            <a:srgbClr val="FFC000"/>
          </a:solidFill>
        </p:spPr>
        <p:txBody>
          <a:bodyPr wrap="none" rtlCol="0">
            <a:spAutoFit/>
          </a:bodyPr>
          <a:lstStyle/>
          <a:p>
            <a:pPr algn="r" rtl="1"/>
            <a:r>
              <a:rPr lang="fa-IR" sz="2400" b="1" dirty="0" smtClean="0">
                <a:cs typeface="B Titr" pitchFamily="2" charset="-78"/>
              </a:rPr>
              <a:t>67% بیماریابی  !!!</a:t>
            </a:r>
            <a:endParaRPr lang="en-US" sz="2400" b="1" dirty="0">
              <a:cs typeface="B Titr" pitchFamily="2" charset="-78"/>
            </a:endParaRPr>
          </a:p>
        </p:txBody>
      </p:sp>
    </p:spTree>
    <p:extLst>
      <p:ext uri="{BB962C8B-B14F-4D97-AF65-F5344CB8AC3E}">
        <p14:creationId xmlns="" xmlns:p14="http://schemas.microsoft.com/office/powerpoint/2010/main" val="321688950"/>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noFill/>
        </p:spPr>
        <p:txBody>
          <a:bodyPr>
            <a:noAutofit/>
          </a:bodyPr>
          <a:lstStyle/>
          <a:p>
            <a:pPr algn="ctr" rtl="1"/>
            <a:r>
              <a:rPr lang="fa-IR" sz="2800" b="1" dirty="0" smtClean="0">
                <a:solidFill>
                  <a:srgbClr val="C00000"/>
                </a:solidFill>
                <a:cs typeface="B Titr" pitchFamily="2" charset="-78"/>
              </a:rPr>
              <a:t>فراوانی نسبی بیماران جدید مبتلا به سل برحسب </a:t>
            </a:r>
            <a:br>
              <a:rPr lang="fa-IR" sz="2800" b="1" dirty="0" smtClean="0">
                <a:solidFill>
                  <a:srgbClr val="C00000"/>
                </a:solidFill>
                <a:cs typeface="B Titr" pitchFamily="2" charset="-78"/>
              </a:rPr>
            </a:br>
            <a:r>
              <a:rPr lang="fa-IR" sz="2800" b="1" dirty="0" smtClean="0">
                <a:solidFill>
                  <a:srgbClr val="C00000"/>
                </a:solidFill>
                <a:cs typeface="B Titr" pitchFamily="2" charset="-78"/>
              </a:rPr>
              <a:t>“</a:t>
            </a:r>
            <a:r>
              <a:rPr lang="fa-IR" sz="2800" b="1" u="sng" dirty="0" smtClean="0">
                <a:solidFill>
                  <a:srgbClr val="C00000"/>
                </a:solidFill>
                <a:effectLst>
                  <a:outerShdw blurRad="38100" dist="38100" dir="2700000" algn="tl">
                    <a:srgbClr val="000000">
                      <a:alpha val="43137"/>
                    </a:srgbClr>
                  </a:outerShdw>
                </a:effectLst>
                <a:cs typeface="B Titr" pitchFamily="2" charset="-78"/>
              </a:rPr>
              <a:t>ملیت</a:t>
            </a:r>
            <a:r>
              <a:rPr lang="fa-IR" sz="2800" b="1" dirty="0" smtClean="0">
                <a:solidFill>
                  <a:srgbClr val="C00000"/>
                </a:solidFill>
                <a:cs typeface="B Titr" pitchFamily="2" charset="-78"/>
              </a:rPr>
              <a:t>”  و “</a:t>
            </a:r>
            <a:r>
              <a:rPr lang="fa-IR" sz="2800" b="1" u="sng" dirty="0" smtClean="0">
                <a:solidFill>
                  <a:srgbClr val="C00000"/>
                </a:solidFill>
                <a:effectLst>
                  <a:outerShdw blurRad="38100" dist="38100" dir="2700000" algn="tl">
                    <a:srgbClr val="000000">
                      <a:alpha val="43137"/>
                    </a:srgbClr>
                  </a:outerShdw>
                </a:effectLst>
                <a:cs typeface="B Titr" pitchFamily="2" charset="-78"/>
              </a:rPr>
              <a:t>وضعیت زندانی بودن</a:t>
            </a:r>
            <a:r>
              <a:rPr lang="fa-IR" sz="2800" b="1" dirty="0" smtClean="0">
                <a:solidFill>
                  <a:srgbClr val="C00000"/>
                </a:solidFill>
                <a:cs typeface="B Titr" pitchFamily="2" charset="-78"/>
              </a:rPr>
              <a:t>”</a:t>
            </a:r>
            <a:endParaRPr lang="en-US" sz="2800" dirty="0"/>
          </a:p>
        </p:txBody>
      </p:sp>
      <p:sp>
        <p:nvSpPr>
          <p:cNvPr id="5" name="Slide Number Placeholder 4"/>
          <p:cNvSpPr>
            <a:spLocks noGrp="1"/>
          </p:cNvSpPr>
          <p:nvPr>
            <p:ph type="sldNum" sz="quarter" idx="12"/>
          </p:nvPr>
        </p:nvSpPr>
        <p:spPr/>
        <p:txBody>
          <a:bodyPr>
            <a:normAutofit fontScale="85000" lnSpcReduction="20000"/>
          </a:bodyPr>
          <a:lstStyle/>
          <a:p>
            <a:fld id="{7DA96E78-B78F-4791-A715-B2D15A5AFC9A}" type="slidenum">
              <a:rPr lang="en-US" smtClean="0"/>
              <a:pPr/>
              <a:t>17</a:t>
            </a:fld>
            <a:endParaRPr lang="en-US"/>
          </a:p>
        </p:txBody>
      </p:sp>
      <p:graphicFrame>
        <p:nvGraphicFramePr>
          <p:cNvPr id="7" name="Content Placeholder 6"/>
          <p:cNvGraphicFramePr>
            <a:graphicFrameLocks noGrp="1"/>
          </p:cNvGraphicFramePr>
          <p:nvPr>
            <p:ph sz="quarter" idx="1"/>
            <p:extLst>
              <p:ext uri="{D42A27DB-BD31-4B8C-83A1-F6EECF244321}">
                <p14:modId xmlns="" xmlns:p14="http://schemas.microsoft.com/office/powerpoint/2010/main" val="3787547380"/>
              </p:ext>
            </p:extLst>
          </p:nvPr>
        </p:nvGraphicFramePr>
        <p:xfrm>
          <a:off x="857224" y="1796897"/>
          <a:ext cx="8072495" cy="4418185"/>
        </p:xfrm>
        <a:graphic>
          <a:graphicData uri="http://schemas.openxmlformats.org/drawingml/2006/table">
            <a:tbl>
              <a:tblPr firstRow="1" bandRow="1">
                <a:tableStyleId>{21E4AEA4-8DFA-4A89-87EB-49C32662AFE0}</a:tableStyleId>
              </a:tblPr>
              <a:tblGrid>
                <a:gridCol w="1785950"/>
                <a:gridCol w="1785950"/>
                <a:gridCol w="2500330"/>
                <a:gridCol w="2000265"/>
              </a:tblGrid>
              <a:tr h="977902">
                <a:tc gridSpan="2">
                  <a:txBody>
                    <a:bodyPr/>
                    <a:lstStyle/>
                    <a:p>
                      <a:pPr marL="0" marR="0" algn="ctr">
                        <a:lnSpc>
                          <a:spcPct val="115000"/>
                        </a:lnSpc>
                        <a:spcBef>
                          <a:spcPts val="0"/>
                        </a:spcBef>
                        <a:spcAft>
                          <a:spcPts val="0"/>
                        </a:spcAft>
                      </a:pPr>
                      <a:r>
                        <a:rPr lang="en-US" sz="2800" dirty="0" smtClean="0">
                          <a:cs typeface="B Nazanin" pitchFamily="2" charset="-78"/>
                        </a:rPr>
                        <a:t> </a:t>
                      </a:r>
                      <a:r>
                        <a:rPr lang="fa-IR" sz="2800" kern="1200" dirty="0" smtClean="0">
                          <a:cs typeface="B Nazanin" pitchFamily="2" charset="-78"/>
                        </a:rPr>
                        <a:t>نوع</a:t>
                      </a:r>
                      <a:r>
                        <a:rPr lang="fa-IR" sz="2800" dirty="0" smtClean="0">
                          <a:cs typeface="B Nazanin" pitchFamily="2" charset="-78"/>
                        </a:rPr>
                        <a:t> </a:t>
                      </a:r>
                      <a:r>
                        <a:rPr lang="fa-IR" sz="2800" kern="1200" dirty="0" smtClean="0">
                          <a:cs typeface="B Nazanin" pitchFamily="2" charset="-78"/>
                        </a:rPr>
                        <a:t>سل</a:t>
                      </a:r>
                      <a:endParaRPr lang="en-US" sz="2800" b="1" kern="1200" dirty="0" smtClean="0">
                        <a:solidFill>
                          <a:schemeClr val="lt1"/>
                        </a:solidFill>
                        <a:latin typeface="+mn-lt"/>
                        <a:ea typeface="+mn-ea"/>
                        <a:cs typeface="B Nazanin" pitchFamily="2" charset="-78"/>
                      </a:endParaRPr>
                    </a:p>
                  </a:txBody>
                  <a:tcPr marL="68580" marR="68580" marT="0" marB="0" anchor="ctr"/>
                </a:tc>
                <a:tc hMerge="1">
                  <a:txBody>
                    <a:bodyPr/>
                    <a:lstStyle/>
                    <a:p>
                      <a:endParaRPr lang="en-US"/>
                    </a:p>
                  </a:txBody>
                  <a:tcPr/>
                </a:tc>
                <a:tc>
                  <a:txBody>
                    <a:bodyPr/>
                    <a:lstStyle/>
                    <a:p>
                      <a:pPr marL="0" marR="0" algn="ctr">
                        <a:lnSpc>
                          <a:spcPct val="115000"/>
                        </a:lnSpc>
                        <a:spcBef>
                          <a:spcPts val="0"/>
                        </a:spcBef>
                        <a:spcAft>
                          <a:spcPts val="0"/>
                        </a:spcAft>
                      </a:pPr>
                      <a:r>
                        <a:rPr lang="fa-IR" sz="2800" dirty="0" smtClean="0">
                          <a:cs typeface="B Nazanin" pitchFamily="2" charset="-78"/>
                        </a:rPr>
                        <a:t>نسبت غیر ایرانی</a:t>
                      </a:r>
                      <a:endParaRPr lang="en-US" sz="2800" dirty="0">
                        <a:solidFill>
                          <a:schemeClr val="tx1"/>
                        </a:solidFill>
                        <a:latin typeface="Calibri"/>
                        <a:ea typeface="Calibri"/>
                        <a:cs typeface="B Nazanin" pitchFamily="2" charset="-78"/>
                      </a:endParaRPr>
                    </a:p>
                  </a:txBody>
                  <a:tcPr marL="68580" marR="68580" marT="0" marB="0" anchor="ctr"/>
                </a:tc>
                <a:tc>
                  <a:txBody>
                    <a:bodyPr/>
                    <a:lstStyle/>
                    <a:p>
                      <a:pPr marL="0" marR="0" algn="ctr">
                        <a:lnSpc>
                          <a:spcPct val="115000"/>
                        </a:lnSpc>
                        <a:spcBef>
                          <a:spcPts val="0"/>
                        </a:spcBef>
                        <a:spcAft>
                          <a:spcPts val="0"/>
                        </a:spcAft>
                      </a:pPr>
                      <a:r>
                        <a:rPr lang="fa-IR" sz="2800" dirty="0" smtClean="0">
                          <a:cs typeface="B Nazanin" pitchFamily="2" charset="-78"/>
                        </a:rPr>
                        <a:t>نسبت زندانی</a:t>
                      </a:r>
                      <a:endParaRPr lang="en-US" sz="2800" dirty="0">
                        <a:solidFill>
                          <a:schemeClr val="tx1"/>
                        </a:solidFill>
                        <a:latin typeface="Calibri"/>
                        <a:ea typeface="Calibri"/>
                        <a:cs typeface="B Nazanin" pitchFamily="2" charset="-78"/>
                      </a:endParaRPr>
                    </a:p>
                  </a:txBody>
                  <a:tcPr marL="68580" marR="68580" marT="0" marB="0" anchor="ctr"/>
                </a:tc>
              </a:tr>
              <a:tr h="814804">
                <a:tc gridSpan="2">
                  <a:txBody>
                    <a:bodyPr/>
                    <a:lstStyle/>
                    <a:p>
                      <a:pPr marL="0" marR="0" algn="ctr">
                        <a:lnSpc>
                          <a:spcPct val="115000"/>
                        </a:lnSpc>
                        <a:spcBef>
                          <a:spcPts val="0"/>
                        </a:spcBef>
                        <a:spcAft>
                          <a:spcPts val="0"/>
                        </a:spcAft>
                      </a:pPr>
                      <a:r>
                        <a:rPr lang="fa-IR" sz="3600" b="1" dirty="0" smtClean="0">
                          <a:cs typeface="B Nazanin" pitchFamily="2" charset="-78"/>
                        </a:rPr>
                        <a:t> کل</a:t>
                      </a:r>
                      <a:endParaRPr lang="en-US" sz="2800" b="1" dirty="0">
                        <a:solidFill>
                          <a:srgbClr val="943634"/>
                        </a:solidFill>
                        <a:latin typeface="Calibri"/>
                        <a:ea typeface="Calibri"/>
                        <a:cs typeface="B Nazanin" pitchFamily="2" charset="-78"/>
                      </a:endParaRPr>
                    </a:p>
                  </a:txBody>
                  <a:tcPr marL="68580" marR="68580" marT="0" marB="0" anchor="ctr"/>
                </a:tc>
                <a:tc hMerge="1">
                  <a:txBody>
                    <a:bodyPr/>
                    <a:lstStyle/>
                    <a:p>
                      <a:endParaRPr lang="en-US"/>
                    </a:p>
                  </a:txBody>
                  <a:tcPr/>
                </a:tc>
                <a:tc>
                  <a:txBody>
                    <a:bodyPr/>
                    <a:lstStyle/>
                    <a:p>
                      <a:pPr marL="0" marR="0" algn="ctr">
                        <a:lnSpc>
                          <a:spcPct val="115000"/>
                        </a:lnSpc>
                        <a:spcBef>
                          <a:spcPts val="0"/>
                        </a:spcBef>
                        <a:spcAft>
                          <a:spcPts val="0"/>
                        </a:spcAft>
                      </a:pPr>
                      <a:r>
                        <a:rPr lang="fa-IR" sz="3600" b="1" dirty="0" smtClean="0">
                          <a:solidFill>
                            <a:schemeClr val="tx1"/>
                          </a:solidFill>
                          <a:latin typeface="Calibri"/>
                          <a:ea typeface="Calibri"/>
                          <a:cs typeface="B Nazanin" pitchFamily="2" charset="-78"/>
                        </a:rPr>
                        <a:t>11.6%</a:t>
                      </a:r>
                      <a:endParaRPr lang="en-US" sz="3600" b="1" dirty="0">
                        <a:solidFill>
                          <a:schemeClr val="tx1"/>
                        </a:solidFill>
                        <a:latin typeface="Calibri"/>
                        <a:ea typeface="Calibri"/>
                        <a:cs typeface="B Nazanin" pitchFamily="2" charset="-78"/>
                      </a:endParaRPr>
                    </a:p>
                  </a:txBody>
                  <a:tcPr marL="68580" marR="68580" marT="0" marB="0" anchor="ctr"/>
                </a:tc>
                <a:tc>
                  <a:txBody>
                    <a:bodyPr/>
                    <a:lstStyle/>
                    <a:p>
                      <a:pPr marL="0" marR="0" algn="ctr">
                        <a:lnSpc>
                          <a:spcPct val="115000"/>
                        </a:lnSpc>
                        <a:spcBef>
                          <a:spcPts val="0"/>
                        </a:spcBef>
                        <a:spcAft>
                          <a:spcPts val="0"/>
                        </a:spcAft>
                      </a:pPr>
                      <a:r>
                        <a:rPr lang="fa-IR" sz="3600" b="1" dirty="0" smtClean="0">
                          <a:solidFill>
                            <a:srgbClr val="C00000"/>
                          </a:solidFill>
                          <a:latin typeface="Calibri"/>
                          <a:ea typeface="Calibri"/>
                          <a:cs typeface="B Nazanin" pitchFamily="2" charset="-78"/>
                        </a:rPr>
                        <a:t>5%</a:t>
                      </a:r>
                      <a:endParaRPr lang="en-US" sz="3600" b="1" dirty="0">
                        <a:solidFill>
                          <a:srgbClr val="C00000"/>
                        </a:solidFill>
                        <a:latin typeface="Calibri"/>
                        <a:ea typeface="Calibri"/>
                        <a:cs typeface="B Nazanin" pitchFamily="2" charset="-78"/>
                      </a:endParaRPr>
                    </a:p>
                  </a:txBody>
                  <a:tcPr marL="68580" marR="68580" marT="0" marB="0" anchor="ctr"/>
                </a:tc>
              </a:tr>
              <a:tr h="905338">
                <a:tc rowSpan="2">
                  <a:txBody>
                    <a:bodyPr/>
                    <a:lstStyle/>
                    <a:p>
                      <a:pPr marL="0" marR="0">
                        <a:lnSpc>
                          <a:spcPct val="115000"/>
                        </a:lnSpc>
                        <a:spcBef>
                          <a:spcPts val="0"/>
                        </a:spcBef>
                        <a:spcAft>
                          <a:spcPts val="0"/>
                        </a:spcAft>
                      </a:pPr>
                      <a:r>
                        <a:rPr lang="fa-IR" sz="2400" b="1" dirty="0" smtClean="0">
                          <a:cs typeface="B Nazanin" pitchFamily="2" charset="-78"/>
                        </a:rPr>
                        <a:t> </a:t>
                      </a:r>
                      <a:r>
                        <a:rPr lang="fa-IR" sz="3200" b="1" dirty="0" smtClean="0">
                          <a:cs typeface="B Nazanin" pitchFamily="2" charset="-78"/>
                        </a:rPr>
                        <a:t>سل ریوی </a:t>
                      </a:r>
                      <a:endParaRPr lang="en-US" sz="2800" b="1" dirty="0">
                        <a:solidFill>
                          <a:srgbClr val="943634"/>
                        </a:solidFill>
                        <a:latin typeface="Calibri"/>
                        <a:ea typeface="Calibri"/>
                        <a:cs typeface="B Nazanin" pitchFamily="2" charset="-78"/>
                      </a:endParaRPr>
                    </a:p>
                  </a:txBody>
                  <a:tcPr marL="68580" marR="68580" marT="0" marB="0" anchor="ctr"/>
                </a:tc>
                <a:tc>
                  <a:txBody>
                    <a:bodyPr/>
                    <a:lstStyle/>
                    <a:p>
                      <a:pPr marL="0" marR="0">
                        <a:lnSpc>
                          <a:spcPct val="115000"/>
                        </a:lnSpc>
                        <a:spcBef>
                          <a:spcPts val="0"/>
                        </a:spcBef>
                        <a:spcAft>
                          <a:spcPts val="0"/>
                        </a:spcAft>
                      </a:pPr>
                      <a:r>
                        <a:rPr lang="fa-IR" sz="2800" b="1" dirty="0" smtClean="0">
                          <a:effectLst>
                            <a:outerShdw blurRad="38100" dist="38100" dir="2700000" algn="tl">
                              <a:srgbClr val="000000">
                                <a:alpha val="43137"/>
                              </a:srgbClr>
                            </a:outerShdw>
                          </a:effectLst>
                          <a:cs typeface="B Nazanin" pitchFamily="2" charset="-78"/>
                        </a:rPr>
                        <a:t> </a:t>
                      </a:r>
                      <a:r>
                        <a:rPr lang="en-GB" sz="2800" b="1" dirty="0" smtClean="0">
                          <a:effectLst>
                            <a:outerShdw blurRad="38100" dist="38100" dir="2700000" algn="tl">
                              <a:srgbClr val="000000">
                                <a:alpha val="43137"/>
                              </a:srgbClr>
                            </a:outerShdw>
                          </a:effectLst>
                          <a:cs typeface="B Nazanin" pitchFamily="2" charset="-78"/>
                        </a:rPr>
                        <a:t>Smear </a:t>
                      </a:r>
                      <a:r>
                        <a:rPr lang="en-GB" sz="4000" b="1" dirty="0">
                          <a:effectLst>
                            <a:outerShdw blurRad="38100" dist="38100" dir="2700000" algn="tl">
                              <a:srgbClr val="000000">
                                <a:alpha val="43137"/>
                              </a:srgbClr>
                            </a:outerShdw>
                          </a:effectLst>
                          <a:cs typeface="B Nazanin" pitchFamily="2" charset="-78"/>
                        </a:rPr>
                        <a:t>+</a:t>
                      </a:r>
                      <a:endParaRPr lang="en-US" sz="2800" b="1" dirty="0">
                        <a:solidFill>
                          <a:srgbClr val="943634"/>
                        </a:solidFill>
                        <a:effectLst>
                          <a:outerShdw blurRad="38100" dist="38100" dir="2700000" algn="tl">
                            <a:srgbClr val="000000">
                              <a:alpha val="43137"/>
                            </a:srgbClr>
                          </a:outerShdw>
                        </a:effectLst>
                        <a:latin typeface="Calibri"/>
                        <a:ea typeface="Calibri"/>
                        <a:cs typeface="B Nazanin" pitchFamily="2" charset="-78"/>
                      </a:endParaRPr>
                    </a:p>
                  </a:txBody>
                  <a:tcPr marL="68580" marR="68580" marT="0" marB="0" anchor="ctr"/>
                </a:tc>
                <a:tc>
                  <a:txBody>
                    <a:bodyPr/>
                    <a:lstStyle/>
                    <a:p>
                      <a:pPr marL="0" marR="0" algn="ctr">
                        <a:lnSpc>
                          <a:spcPct val="115000"/>
                        </a:lnSpc>
                        <a:spcBef>
                          <a:spcPts val="0"/>
                        </a:spcBef>
                        <a:spcAft>
                          <a:spcPts val="0"/>
                        </a:spcAft>
                      </a:pPr>
                      <a:r>
                        <a:rPr lang="fa-IR" sz="3600" b="1" dirty="0" smtClean="0">
                          <a:solidFill>
                            <a:schemeClr val="tx1"/>
                          </a:solidFill>
                          <a:latin typeface="Calibri"/>
                          <a:ea typeface="Calibri"/>
                          <a:cs typeface="B Nazanin" pitchFamily="2" charset="-78"/>
                        </a:rPr>
                        <a:t>12.4%</a:t>
                      </a:r>
                      <a:endParaRPr lang="en-US" sz="3600" b="1" dirty="0">
                        <a:solidFill>
                          <a:schemeClr val="tx1"/>
                        </a:solidFill>
                        <a:latin typeface="Calibri"/>
                        <a:ea typeface="Calibri"/>
                        <a:cs typeface="B Nazanin" pitchFamily="2" charset="-78"/>
                      </a:endParaRPr>
                    </a:p>
                  </a:txBody>
                  <a:tcPr marL="68580" marR="68580" marT="0" marB="0" anchor="ctr"/>
                </a:tc>
                <a:tc>
                  <a:txBody>
                    <a:bodyPr/>
                    <a:lstStyle/>
                    <a:p>
                      <a:pPr marL="0" marR="0" algn="ctr">
                        <a:lnSpc>
                          <a:spcPct val="115000"/>
                        </a:lnSpc>
                        <a:spcBef>
                          <a:spcPts val="0"/>
                        </a:spcBef>
                        <a:spcAft>
                          <a:spcPts val="0"/>
                        </a:spcAft>
                      </a:pPr>
                      <a:r>
                        <a:rPr lang="fa-IR" sz="3600" b="1" dirty="0" smtClean="0">
                          <a:solidFill>
                            <a:srgbClr val="C00000"/>
                          </a:solidFill>
                          <a:latin typeface="Calibri"/>
                          <a:ea typeface="Calibri"/>
                          <a:cs typeface="B Nazanin" pitchFamily="2" charset="-78"/>
                        </a:rPr>
                        <a:t>6%</a:t>
                      </a:r>
                      <a:endParaRPr lang="en-US" sz="3600" b="1" dirty="0">
                        <a:solidFill>
                          <a:srgbClr val="C00000"/>
                        </a:solidFill>
                        <a:latin typeface="Calibri"/>
                        <a:ea typeface="Calibri"/>
                        <a:cs typeface="B Nazanin" pitchFamily="2" charset="-78"/>
                      </a:endParaRPr>
                    </a:p>
                  </a:txBody>
                  <a:tcPr marL="68580" marR="68580" marT="0" marB="0" anchor="ctr"/>
                </a:tc>
              </a:tr>
              <a:tr h="995871">
                <a:tc vMerge="1">
                  <a:txBody>
                    <a:bodyPr/>
                    <a:lstStyle/>
                    <a:p>
                      <a:endParaRPr lang="en-US"/>
                    </a:p>
                  </a:txBody>
                  <a:tcPr/>
                </a:tc>
                <a:tc>
                  <a:txBody>
                    <a:bodyPr/>
                    <a:lstStyle/>
                    <a:p>
                      <a:pPr marL="0" marR="0">
                        <a:lnSpc>
                          <a:spcPct val="115000"/>
                        </a:lnSpc>
                        <a:spcBef>
                          <a:spcPts val="0"/>
                        </a:spcBef>
                        <a:spcAft>
                          <a:spcPts val="0"/>
                        </a:spcAft>
                      </a:pPr>
                      <a:r>
                        <a:rPr lang="fa-IR" sz="2800" b="1" dirty="0" smtClean="0">
                          <a:effectLst>
                            <a:outerShdw blurRad="38100" dist="38100" dir="2700000" algn="tl">
                              <a:srgbClr val="000000">
                                <a:alpha val="43137"/>
                              </a:srgbClr>
                            </a:outerShdw>
                          </a:effectLst>
                          <a:cs typeface="B Nazanin" pitchFamily="2" charset="-78"/>
                        </a:rPr>
                        <a:t> </a:t>
                      </a:r>
                      <a:r>
                        <a:rPr lang="en-GB" sz="2800" b="1" dirty="0" smtClean="0">
                          <a:effectLst>
                            <a:outerShdw blurRad="38100" dist="38100" dir="2700000" algn="tl">
                              <a:srgbClr val="000000">
                                <a:alpha val="43137"/>
                              </a:srgbClr>
                            </a:outerShdw>
                          </a:effectLst>
                          <a:cs typeface="B Nazanin" pitchFamily="2" charset="-78"/>
                        </a:rPr>
                        <a:t>Smear </a:t>
                      </a:r>
                      <a:r>
                        <a:rPr lang="en-GB" sz="4400" b="1" dirty="0">
                          <a:effectLst>
                            <a:outerShdw blurRad="38100" dist="38100" dir="2700000" algn="tl">
                              <a:srgbClr val="000000">
                                <a:alpha val="43137"/>
                              </a:srgbClr>
                            </a:outerShdw>
                          </a:effectLst>
                          <a:cs typeface="B Nazanin" pitchFamily="2" charset="-78"/>
                        </a:rPr>
                        <a:t>-</a:t>
                      </a:r>
                      <a:endParaRPr lang="en-US" sz="4400" b="1" dirty="0">
                        <a:solidFill>
                          <a:srgbClr val="943634"/>
                        </a:solidFill>
                        <a:effectLst>
                          <a:outerShdw blurRad="38100" dist="38100" dir="2700000" algn="tl">
                            <a:srgbClr val="000000">
                              <a:alpha val="43137"/>
                            </a:srgbClr>
                          </a:outerShdw>
                        </a:effectLst>
                        <a:latin typeface="Calibri"/>
                        <a:ea typeface="Calibri"/>
                        <a:cs typeface="B Nazanin" pitchFamily="2" charset="-78"/>
                      </a:endParaRPr>
                    </a:p>
                  </a:txBody>
                  <a:tcPr marL="68580" marR="68580" marT="0" marB="0" anchor="ctr"/>
                </a:tc>
                <a:tc>
                  <a:txBody>
                    <a:bodyPr/>
                    <a:lstStyle/>
                    <a:p>
                      <a:pPr marL="0" marR="0" algn="ctr">
                        <a:lnSpc>
                          <a:spcPct val="115000"/>
                        </a:lnSpc>
                        <a:spcBef>
                          <a:spcPts val="0"/>
                        </a:spcBef>
                        <a:spcAft>
                          <a:spcPts val="0"/>
                        </a:spcAft>
                      </a:pPr>
                      <a:r>
                        <a:rPr lang="fa-IR" sz="3600" b="1" dirty="0" smtClean="0">
                          <a:solidFill>
                            <a:schemeClr val="tx1"/>
                          </a:solidFill>
                          <a:latin typeface="Calibri"/>
                          <a:ea typeface="Calibri"/>
                          <a:cs typeface="B Nazanin" pitchFamily="2" charset="-78"/>
                        </a:rPr>
                        <a:t>10.4%</a:t>
                      </a:r>
                      <a:endParaRPr lang="en-US" sz="3600" b="1" dirty="0">
                        <a:solidFill>
                          <a:schemeClr val="tx1"/>
                        </a:solidFill>
                        <a:latin typeface="Calibri"/>
                        <a:ea typeface="Calibri"/>
                        <a:cs typeface="B Nazanin" pitchFamily="2" charset="-78"/>
                      </a:endParaRPr>
                    </a:p>
                  </a:txBody>
                  <a:tcPr marL="68580" marR="68580" marT="0" marB="0" anchor="ctr"/>
                </a:tc>
                <a:tc>
                  <a:txBody>
                    <a:bodyPr/>
                    <a:lstStyle/>
                    <a:p>
                      <a:pPr marL="0" marR="0" algn="ctr">
                        <a:lnSpc>
                          <a:spcPct val="115000"/>
                        </a:lnSpc>
                        <a:spcBef>
                          <a:spcPts val="0"/>
                        </a:spcBef>
                        <a:spcAft>
                          <a:spcPts val="0"/>
                        </a:spcAft>
                      </a:pPr>
                      <a:r>
                        <a:rPr lang="fa-IR" sz="3600" b="1" dirty="0" smtClean="0">
                          <a:solidFill>
                            <a:srgbClr val="C00000"/>
                          </a:solidFill>
                          <a:latin typeface="Calibri"/>
                          <a:ea typeface="Calibri"/>
                          <a:cs typeface="B Nazanin" pitchFamily="2" charset="-78"/>
                        </a:rPr>
                        <a:t>5%</a:t>
                      </a:r>
                      <a:endParaRPr lang="en-US" sz="3600" b="1" dirty="0">
                        <a:solidFill>
                          <a:srgbClr val="C00000"/>
                        </a:solidFill>
                        <a:latin typeface="Calibri"/>
                        <a:ea typeface="Calibri"/>
                        <a:cs typeface="B Nazanin" pitchFamily="2" charset="-78"/>
                      </a:endParaRPr>
                    </a:p>
                  </a:txBody>
                  <a:tcPr marL="68580" marR="68580" marT="0" marB="0" anchor="ctr"/>
                </a:tc>
              </a:tr>
              <a:tr h="724270">
                <a:tc gridSpan="2">
                  <a:txBody>
                    <a:bodyPr/>
                    <a:lstStyle/>
                    <a:p>
                      <a:pPr marL="0" marR="0">
                        <a:lnSpc>
                          <a:spcPct val="115000"/>
                        </a:lnSpc>
                        <a:spcBef>
                          <a:spcPts val="0"/>
                        </a:spcBef>
                        <a:spcAft>
                          <a:spcPts val="0"/>
                        </a:spcAft>
                      </a:pPr>
                      <a:r>
                        <a:rPr lang="fa-IR" sz="2400" b="1" kern="1200" dirty="0" smtClean="0">
                          <a:cs typeface="B Nazanin" pitchFamily="2" charset="-78"/>
                        </a:rPr>
                        <a:t> </a:t>
                      </a:r>
                      <a:r>
                        <a:rPr lang="fa-IR" sz="3200" b="1" dirty="0" smtClean="0">
                          <a:cs typeface="B Nazanin" pitchFamily="2" charset="-78"/>
                        </a:rPr>
                        <a:t>سل خارج ریوی </a:t>
                      </a:r>
                      <a:endParaRPr lang="en-US" sz="2400" b="1" kern="1200" dirty="0">
                        <a:solidFill>
                          <a:schemeClr val="dk1"/>
                        </a:solidFill>
                        <a:latin typeface="+mn-lt"/>
                        <a:ea typeface="+mn-ea"/>
                        <a:cs typeface="B Nazanin" pitchFamily="2" charset="-78"/>
                      </a:endParaRPr>
                    </a:p>
                  </a:txBody>
                  <a:tcPr marL="68580" marR="68580" marT="0" marB="0" anchor="ctr"/>
                </a:tc>
                <a:tc hMerge="1">
                  <a:txBody>
                    <a:bodyPr/>
                    <a:lstStyle/>
                    <a:p>
                      <a:endParaRPr lang="en-US" dirty="0"/>
                    </a:p>
                  </a:txBody>
                  <a:tcPr marL="68580" marR="68580" marT="0" marB="0" anchor="ctr"/>
                </a:tc>
                <a:tc>
                  <a:txBody>
                    <a:bodyPr/>
                    <a:lstStyle/>
                    <a:p>
                      <a:pPr marL="0" marR="0" algn="ctr">
                        <a:lnSpc>
                          <a:spcPct val="115000"/>
                        </a:lnSpc>
                        <a:spcBef>
                          <a:spcPts val="0"/>
                        </a:spcBef>
                        <a:spcAft>
                          <a:spcPts val="0"/>
                        </a:spcAft>
                      </a:pPr>
                      <a:r>
                        <a:rPr lang="fa-IR" sz="3600" b="1" dirty="0" smtClean="0">
                          <a:solidFill>
                            <a:schemeClr val="tx1"/>
                          </a:solidFill>
                          <a:latin typeface="Calibri"/>
                          <a:ea typeface="Calibri"/>
                          <a:cs typeface="B Nazanin" pitchFamily="2" charset="-78"/>
                        </a:rPr>
                        <a:t>10.6%</a:t>
                      </a:r>
                      <a:endParaRPr lang="en-US" sz="3600" b="1" dirty="0">
                        <a:solidFill>
                          <a:schemeClr val="tx1"/>
                        </a:solidFill>
                        <a:latin typeface="Calibri"/>
                        <a:ea typeface="Calibri"/>
                        <a:cs typeface="B Nazanin" pitchFamily="2" charset="-78"/>
                      </a:endParaRPr>
                    </a:p>
                  </a:txBody>
                  <a:tcPr marL="68580" marR="68580" marT="0" marB="0" anchor="ctr"/>
                </a:tc>
                <a:tc>
                  <a:txBody>
                    <a:bodyPr/>
                    <a:lstStyle/>
                    <a:p>
                      <a:pPr marL="0" marR="0" algn="ctr">
                        <a:lnSpc>
                          <a:spcPct val="115000"/>
                        </a:lnSpc>
                        <a:spcBef>
                          <a:spcPts val="0"/>
                        </a:spcBef>
                        <a:spcAft>
                          <a:spcPts val="0"/>
                        </a:spcAft>
                      </a:pPr>
                      <a:r>
                        <a:rPr lang="fa-IR" sz="3600" b="1" dirty="0" smtClean="0">
                          <a:solidFill>
                            <a:srgbClr val="C00000"/>
                          </a:solidFill>
                          <a:latin typeface="Calibri"/>
                          <a:ea typeface="Calibri"/>
                          <a:cs typeface="B Nazanin" pitchFamily="2" charset="-78"/>
                        </a:rPr>
                        <a:t>2%</a:t>
                      </a:r>
                      <a:endParaRPr lang="en-US" sz="3600" b="1" dirty="0">
                        <a:solidFill>
                          <a:srgbClr val="C00000"/>
                        </a:solidFill>
                        <a:latin typeface="Calibri"/>
                        <a:ea typeface="Calibri"/>
                        <a:cs typeface="B Nazanin" pitchFamily="2" charset="-78"/>
                      </a:endParaRPr>
                    </a:p>
                  </a:txBody>
                  <a:tcPr marL="68580" marR="68580" marT="0" marB="0" anchor="ctr"/>
                </a:tc>
              </a:tr>
            </a:tbl>
          </a:graphicData>
        </a:graphic>
      </p:graphicFrame>
    </p:spTree>
    <p:extLst>
      <p:ext uri="{BB962C8B-B14F-4D97-AF65-F5344CB8AC3E}">
        <p14:creationId xmlns="" xmlns:p14="http://schemas.microsoft.com/office/powerpoint/2010/main" val="3796251114"/>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Oval 2"/>
          <p:cNvSpPr>
            <a:spLocks noChangeAspect="1" noChangeArrowheads="1"/>
          </p:cNvSpPr>
          <p:nvPr/>
        </p:nvSpPr>
        <p:spPr bwMode="auto">
          <a:xfrm>
            <a:off x="214282" y="1643050"/>
            <a:ext cx="3889375" cy="3729038"/>
          </a:xfrm>
          <a:prstGeom prst="ellipse">
            <a:avLst/>
          </a:prstGeom>
          <a:solidFill>
            <a:srgbClr val="C0C0C0"/>
          </a:solidFill>
          <a:ln w="9525">
            <a:solidFill>
              <a:srgbClr val="000000"/>
            </a:solidFill>
            <a:round/>
            <a:headEnd/>
            <a:tailEnd/>
          </a:ln>
        </p:spPr>
        <p:txBody>
          <a:bodyPr wrap="none" anchor="ctr"/>
          <a:lstStyle/>
          <a:p>
            <a:endParaRPr lang="fa-IR">
              <a:latin typeface="Calibri" pitchFamily="34" charset="0"/>
              <a:cs typeface="Times New Roman" pitchFamily="18" charset="0"/>
            </a:endParaRPr>
          </a:p>
        </p:txBody>
      </p:sp>
      <p:sp>
        <p:nvSpPr>
          <p:cNvPr id="106499" name="Oval 3"/>
          <p:cNvSpPr>
            <a:spLocks noChangeAspect="1" noChangeArrowheads="1"/>
          </p:cNvSpPr>
          <p:nvPr/>
        </p:nvSpPr>
        <p:spPr bwMode="auto">
          <a:xfrm>
            <a:off x="714348" y="2000240"/>
            <a:ext cx="2895600" cy="2784475"/>
          </a:xfrm>
          <a:prstGeom prst="ellipse">
            <a:avLst/>
          </a:prstGeom>
          <a:solidFill>
            <a:srgbClr val="00CCFF"/>
          </a:solidFill>
          <a:ln w="9525">
            <a:solidFill>
              <a:srgbClr val="000000"/>
            </a:solidFill>
            <a:round/>
            <a:headEnd/>
            <a:tailEnd/>
          </a:ln>
        </p:spPr>
        <p:txBody>
          <a:bodyPr wrap="none" anchor="ctr"/>
          <a:lstStyle/>
          <a:p>
            <a:endParaRPr lang="fa-IR">
              <a:latin typeface="Calibri" pitchFamily="34" charset="0"/>
              <a:cs typeface="Times New Roman" pitchFamily="18" charset="0"/>
            </a:endParaRPr>
          </a:p>
        </p:txBody>
      </p:sp>
      <p:sp>
        <p:nvSpPr>
          <p:cNvPr id="106500" name="Text Box 4"/>
          <p:cNvSpPr txBox="1">
            <a:spLocks noChangeArrowheads="1"/>
          </p:cNvSpPr>
          <p:nvPr/>
        </p:nvSpPr>
        <p:spPr bwMode="auto">
          <a:xfrm>
            <a:off x="1331913" y="2659063"/>
            <a:ext cx="1727200" cy="1016000"/>
          </a:xfrm>
          <a:prstGeom prst="rect">
            <a:avLst/>
          </a:prstGeom>
          <a:noFill/>
          <a:ln w="9525">
            <a:noFill/>
            <a:miter lim="800000"/>
            <a:headEnd/>
            <a:tailEnd/>
          </a:ln>
        </p:spPr>
        <p:txBody>
          <a:bodyPr>
            <a:spAutoFit/>
          </a:bodyPr>
          <a:lstStyle/>
          <a:p>
            <a:pPr algn="ctr">
              <a:spcBef>
                <a:spcPct val="50000"/>
              </a:spcBef>
            </a:pPr>
            <a:r>
              <a:rPr lang="fa-IR" sz="2000" b="1" dirty="0" smtClean="0">
                <a:solidFill>
                  <a:srgbClr val="000000"/>
                </a:solidFill>
                <a:latin typeface="Calibri" pitchFamily="34" charset="0"/>
                <a:cs typeface="B Mitra" pitchFamily="2" charset="-78"/>
              </a:rPr>
              <a:t>67% </a:t>
            </a:r>
            <a:r>
              <a:rPr lang="fa-IR" sz="2000" b="1" dirty="0">
                <a:solidFill>
                  <a:srgbClr val="000000"/>
                </a:solidFill>
                <a:latin typeface="Calibri" pitchFamily="34" charset="0"/>
                <a:cs typeface="B Mitra" pitchFamily="2" charset="-78"/>
              </a:rPr>
              <a:t>موارد موجود شناسايي و گزارش شده اند.</a:t>
            </a:r>
            <a:endParaRPr lang="en-US" sz="2000" b="1" dirty="0">
              <a:solidFill>
                <a:srgbClr val="000000"/>
              </a:solidFill>
              <a:latin typeface="Calibri" pitchFamily="34" charset="0"/>
              <a:cs typeface="B Mitra" pitchFamily="2" charset="-78"/>
            </a:endParaRPr>
          </a:p>
        </p:txBody>
      </p:sp>
      <p:grpSp>
        <p:nvGrpSpPr>
          <p:cNvPr id="2" name="Group 6"/>
          <p:cNvGrpSpPr>
            <a:grpSpLocks/>
          </p:cNvGrpSpPr>
          <p:nvPr/>
        </p:nvGrpSpPr>
        <p:grpSpPr bwMode="auto">
          <a:xfrm>
            <a:off x="1928794" y="1643050"/>
            <a:ext cx="2295525" cy="357190"/>
            <a:chOff x="1344" y="848"/>
            <a:chExt cx="1716" cy="852"/>
          </a:xfrm>
        </p:grpSpPr>
        <p:sp>
          <p:nvSpPr>
            <p:cNvPr id="106505" name="AutoShape 7"/>
            <p:cNvSpPr>
              <a:spLocks/>
            </p:cNvSpPr>
            <p:nvPr/>
          </p:nvSpPr>
          <p:spPr bwMode="auto">
            <a:xfrm>
              <a:off x="1344" y="848"/>
              <a:ext cx="192" cy="852"/>
            </a:xfrm>
            <a:prstGeom prst="rightBrace">
              <a:avLst>
                <a:gd name="adj1" fmla="val 36979"/>
                <a:gd name="adj2" fmla="val 50000"/>
              </a:avLst>
            </a:prstGeom>
            <a:noFill/>
            <a:ln w="22225">
              <a:solidFill>
                <a:srgbClr val="FF0000"/>
              </a:solidFill>
              <a:round/>
              <a:headEnd/>
              <a:tailEnd/>
            </a:ln>
          </p:spPr>
          <p:txBody>
            <a:bodyPr wrap="none" anchor="ctr"/>
            <a:lstStyle/>
            <a:p>
              <a:endParaRPr lang="fa-IR">
                <a:latin typeface="Calibri" pitchFamily="34" charset="0"/>
                <a:cs typeface="Times New Roman" pitchFamily="18" charset="0"/>
              </a:endParaRPr>
            </a:p>
          </p:txBody>
        </p:sp>
        <p:sp>
          <p:nvSpPr>
            <p:cNvPr id="106506" name="Line 8"/>
            <p:cNvSpPr>
              <a:spLocks noChangeShapeType="1"/>
            </p:cNvSpPr>
            <p:nvPr/>
          </p:nvSpPr>
          <p:spPr bwMode="auto">
            <a:xfrm>
              <a:off x="1524" y="1272"/>
              <a:ext cx="1536" cy="0"/>
            </a:xfrm>
            <a:prstGeom prst="line">
              <a:avLst/>
            </a:prstGeom>
            <a:noFill/>
            <a:ln w="22225">
              <a:solidFill>
                <a:srgbClr val="FF0000"/>
              </a:solidFill>
              <a:round/>
              <a:headEnd/>
              <a:tailEnd type="triangle" w="med" len="med"/>
            </a:ln>
          </p:spPr>
          <p:txBody>
            <a:bodyPr/>
            <a:lstStyle/>
            <a:p>
              <a:endParaRPr lang="en-US"/>
            </a:p>
          </p:txBody>
        </p:sp>
      </p:grpSp>
      <p:sp>
        <p:nvSpPr>
          <p:cNvPr id="30727" name="Text Box 9"/>
          <p:cNvSpPr txBox="1">
            <a:spLocks noChangeArrowheads="1"/>
          </p:cNvSpPr>
          <p:nvPr/>
        </p:nvSpPr>
        <p:spPr bwMode="auto">
          <a:xfrm>
            <a:off x="4214810" y="1714488"/>
            <a:ext cx="4675188" cy="3232150"/>
          </a:xfrm>
          <a:prstGeom prst="rect">
            <a:avLst/>
          </a:prstGeom>
          <a:noFill/>
          <a:ln w="9525">
            <a:noFill/>
            <a:miter lim="800000"/>
            <a:headEnd/>
            <a:tailEnd/>
          </a:ln>
        </p:spPr>
        <p:txBody>
          <a:bodyPr>
            <a:spAutoFit/>
          </a:bodyPr>
          <a:lstStyle/>
          <a:p>
            <a:pPr marL="228600" indent="-228600">
              <a:spcBef>
                <a:spcPct val="50000"/>
              </a:spcBef>
              <a:defRPr/>
            </a:pPr>
            <a:r>
              <a:rPr lang="fa-IR" sz="2400" b="1" dirty="0">
                <a:solidFill>
                  <a:srgbClr val="000000"/>
                </a:solidFill>
                <a:effectLst>
                  <a:outerShdw blurRad="38100" dist="38100" dir="2700000" algn="tl">
                    <a:srgbClr val="000000">
                      <a:alpha val="43137"/>
                    </a:srgbClr>
                  </a:outerShdw>
                </a:effectLst>
                <a:latin typeface="Calibri" pitchFamily="34" charset="0"/>
                <a:cs typeface="B Mitra" pitchFamily="2" charset="-78"/>
              </a:rPr>
              <a:t>موارد شناسايي نشده (گم شده):</a:t>
            </a:r>
          </a:p>
          <a:p>
            <a:pPr marL="228600" indent="-228600" algn="ctr">
              <a:spcBef>
                <a:spcPct val="50000"/>
              </a:spcBef>
              <a:defRPr/>
            </a:pPr>
            <a:r>
              <a:rPr lang="fa-IR" sz="3200" b="1" dirty="0" smtClean="0">
                <a:solidFill>
                  <a:srgbClr val="C00000"/>
                </a:solidFill>
                <a:effectLst>
                  <a:outerShdw blurRad="38100" dist="38100" dir="2700000" algn="tl">
                    <a:srgbClr val="000000">
                      <a:alpha val="43137"/>
                    </a:srgbClr>
                  </a:outerShdw>
                </a:effectLst>
                <a:latin typeface="Calibri" pitchFamily="34" charset="0"/>
                <a:cs typeface="B Mitra" pitchFamily="2" charset="-78"/>
              </a:rPr>
              <a:t>33% </a:t>
            </a:r>
            <a:r>
              <a:rPr lang="fa-IR" sz="3200" b="1" dirty="0">
                <a:solidFill>
                  <a:srgbClr val="C00000"/>
                </a:solidFill>
                <a:effectLst>
                  <a:outerShdw blurRad="38100" dist="38100" dir="2700000" algn="tl">
                    <a:srgbClr val="000000">
                      <a:alpha val="43137"/>
                    </a:srgbClr>
                  </a:outerShdw>
                </a:effectLst>
                <a:latin typeface="Calibri" pitchFamily="34" charset="0"/>
                <a:cs typeface="B Mitra" pitchFamily="2" charset="-78"/>
              </a:rPr>
              <a:t>بيماران</a:t>
            </a:r>
            <a:endParaRPr lang="en-US" sz="3200" b="1" dirty="0">
              <a:solidFill>
                <a:srgbClr val="C00000"/>
              </a:solidFill>
              <a:effectLst>
                <a:outerShdw blurRad="38100" dist="38100" dir="2700000" algn="tl">
                  <a:srgbClr val="000000">
                    <a:alpha val="43137"/>
                  </a:srgbClr>
                </a:outerShdw>
              </a:effectLst>
              <a:latin typeface="Calibri" pitchFamily="34" charset="0"/>
              <a:cs typeface="B Mitra" pitchFamily="2" charset="-78"/>
            </a:endParaRPr>
          </a:p>
          <a:p>
            <a:pPr marL="228600" indent="-228600">
              <a:spcBef>
                <a:spcPct val="50000"/>
              </a:spcBef>
              <a:defRPr/>
            </a:pPr>
            <a:endParaRPr lang="en-US" sz="2000" b="1" dirty="0">
              <a:solidFill>
                <a:srgbClr val="000000"/>
              </a:solidFill>
              <a:effectLst>
                <a:outerShdw blurRad="38100" dist="38100" dir="2700000" algn="tl">
                  <a:srgbClr val="000000">
                    <a:alpha val="43137"/>
                  </a:srgbClr>
                </a:outerShdw>
              </a:effectLst>
              <a:latin typeface="Calibri" pitchFamily="34" charset="0"/>
              <a:cs typeface="B Mitra" pitchFamily="2" charset="-78"/>
            </a:endParaRPr>
          </a:p>
          <a:p>
            <a:pPr marL="228600" indent="-228600">
              <a:spcBef>
                <a:spcPct val="50000"/>
              </a:spcBef>
              <a:defRPr/>
            </a:pPr>
            <a:endParaRPr lang="fa-IR" sz="2000" b="1" dirty="0">
              <a:solidFill>
                <a:srgbClr val="000000"/>
              </a:solidFill>
              <a:effectLst>
                <a:outerShdw blurRad="38100" dist="38100" dir="2700000" algn="tl">
                  <a:srgbClr val="000000">
                    <a:alpha val="43137"/>
                  </a:srgbClr>
                </a:outerShdw>
              </a:effectLst>
              <a:latin typeface="Calibri" pitchFamily="34" charset="0"/>
              <a:cs typeface="B Mitra" pitchFamily="2" charset="-78"/>
            </a:endParaRPr>
          </a:p>
          <a:p>
            <a:pPr marL="228600" indent="-228600">
              <a:spcBef>
                <a:spcPct val="50000"/>
              </a:spcBef>
              <a:defRPr/>
            </a:pPr>
            <a:r>
              <a:rPr lang="fa-IR" sz="2400" b="1" dirty="0">
                <a:solidFill>
                  <a:srgbClr val="000000"/>
                </a:solidFill>
                <a:effectLst>
                  <a:outerShdw blurRad="38100" dist="38100" dir="2700000" algn="tl">
                    <a:srgbClr val="000000">
                      <a:alpha val="43137"/>
                    </a:srgbClr>
                  </a:outerShdw>
                </a:effectLst>
                <a:latin typeface="Calibri" pitchFamily="34" charset="0"/>
                <a:cs typeface="B Mitra" pitchFamily="2" charset="-78"/>
              </a:rPr>
              <a:t>اين موارد شناسايي نشده، كجا گم شده اند؟</a:t>
            </a:r>
            <a:endParaRPr lang="en-US" sz="2400" b="1" dirty="0">
              <a:solidFill>
                <a:srgbClr val="000000"/>
              </a:solidFill>
              <a:effectLst>
                <a:outerShdw blurRad="38100" dist="38100" dir="2700000" algn="tl">
                  <a:srgbClr val="000000">
                    <a:alpha val="43137"/>
                  </a:srgbClr>
                </a:outerShdw>
              </a:effectLst>
              <a:latin typeface="Calibri" pitchFamily="34" charset="0"/>
              <a:cs typeface="B Mitra" pitchFamily="2" charset="-78"/>
            </a:endParaRPr>
          </a:p>
          <a:p>
            <a:pPr marL="228600" indent="-228600">
              <a:spcBef>
                <a:spcPct val="50000"/>
              </a:spcBef>
              <a:buFontTx/>
              <a:buChar char="•"/>
              <a:defRPr/>
            </a:pPr>
            <a:endParaRPr lang="en-US" sz="2400" b="1" dirty="0">
              <a:solidFill>
                <a:srgbClr val="000000"/>
              </a:solidFill>
              <a:effectLst>
                <a:outerShdw blurRad="38100" dist="38100" dir="2700000" algn="tl">
                  <a:srgbClr val="000000">
                    <a:alpha val="43137"/>
                  </a:srgbClr>
                </a:outerShdw>
              </a:effectLst>
              <a:latin typeface="Calibri" pitchFamily="34" charset="0"/>
              <a:cs typeface="B Mitra" pitchFamily="2" charset="-78"/>
            </a:endParaRPr>
          </a:p>
        </p:txBody>
      </p:sp>
      <p:sp>
        <p:nvSpPr>
          <p:cNvPr id="106503" name="AutoShape 10"/>
          <p:cNvSpPr>
            <a:spLocks noChangeArrowheads="1"/>
          </p:cNvSpPr>
          <p:nvPr/>
        </p:nvSpPr>
        <p:spPr bwMode="auto">
          <a:xfrm>
            <a:off x="6500826" y="3000372"/>
            <a:ext cx="228600" cy="762000"/>
          </a:xfrm>
          <a:prstGeom prst="downArrow">
            <a:avLst>
              <a:gd name="adj1" fmla="val 50000"/>
              <a:gd name="adj2" fmla="val 83333"/>
            </a:avLst>
          </a:prstGeom>
          <a:solidFill>
            <a:srgbClr val="000000"/>
          </a:solidFill>
          <a:ln w="9525">
            <a:solidFill>
              <a:schemeClr val="tx1"/>
            </a:solidFill>
            <a:miter lim="800000"/>
            <a:headEnd/>
            <a:tailEnd/>
          </a:ln>
        </p:spPr>
        <p:txBody>
          <a:bodyPr wrap="none" anchor="ctr"/>
          <a:lstStyle/>
          <a:p>
            <a:endParaRPr lang="fa-IR">
              <a:latin typeface="Calibri" pitchFamily="34" charset="0"/>
              <a:cs typeface="Times New Roman" pitchFamily="18" charset="0"/>
            </a:endParaRPr>
          </a:p>
        </p:txBody>
      </p:sp>
      <p:pic>
        <p:nvPicPr>
          <p:cNvPr id="106504" name="Picture 5" descr="quest"/>
          <p:cNvPicPr>
            <a:picLocks noChangeAspect="1" noChangeArrowheads="1"/>
          </p:cNvPicPr>
          <p:nvPr/>
        </p:nvPicPr>
        <p:blipFill>
          <a:blip r:embed="rId2" cstate="print"/>
          <a:srcRect/>
          <a:stretch>
            <a:fillRect/>
          </a:stretch>
        </p:blipFill>
        <p:spPr bwMode="auto">
          <a:xfrm>
            <a:off x="5072066" y="4500570"/>
            <a:ext cx="2428892" cy="2143140"/>
          </a:xfrm>
          <a:prstGeom prst="rect">
            <a:avLst/>
          </a:prstGeom>
          <a:noFill/>
          <a:ln w="9525">
            <a:noFill/>
            <a:miter lim="800000"/>
            <a:headEnd/>
            <a:tailEnd/>
          </a:ln>
        </p:spPr>
      </p:pic>
    </p:spTree>
    <p:extLst>
      <p:ext uri="{BB962C8B-B14F-4D97-AF65-F5344CB8AC3E}">
        <p14:creationId xmlns="" xmlns:p14="http://schemas.microsoft.com/office/powerpoint/2010/main" val="523529619"/>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lide Number Placeholder 2"/>
          <p:cNvSpPr>
            <a:spLocks noGrp="1"/>
          </p:cNvSpPr>
          <p:nvPr>
            <p:ph type="sldNum" sz="quarter" idx="12"/>
          </p:nvPr>
        </p:nvSpPr>
        <p:spPr/>
        <p:txBody>
          <a:bodyPr/>
          <a:lstStyle/>
          <a:p>
            <a:pPr>
              <a:defRPr/>
            </a:pPr>
            <a:fld id="{65C9A984-4D2F-4A0C-99FC-2823F6995236}" type="slidenum">
              <a:rPr lang="en-US"/>
              <a:pPr>
                <a:defRPr/>
              </a:pPr>
              <a:t>19</a:t>
            </a:fld>
            <a:endParaRPr lang="en-US"/>
          </a:p>
        </p:txBody>
      </p:sp>
      <p:sp>
        <p:nvSpPr>
          <p:cNvPr id="23555" name="Text Box 2"/>
          <p:cNvSpPr txBox="1">
            <a:spLocks noChangeArrowheads="1"/>
          </p:cNvSpPr>
          <p:nvPr/>
        </p:nvSpPr>
        <p:spPr bwMode="auto">
          <a:xfrm>
            <a:off x="3281363" y="2863850"/>
            <a:ext cx="2784475" cy="898525"/>
          </a:xfrm>
          <a:prstGeom prst="rect">
            <a:avLst/>
          </a:prstGeom>
          <a:solidFill>
            <a:srgbClr val="FFFF00"/>
          </a:solidFill>
          <a:ln w="76200">
            <a:solidFill>
              <a:srgbClr val="0000FF"/>
            </a:solidFill>
            <a:miter lim="800000"/>
            <a:headEnd/>
            <a:tailEnd/>
          </a:ln>
        </p:spPr>
        <p:txBody>
          <a:bodyPr wrap="none">
            <a:spAutoFit/>
          </a:bodyPr>
          <a:lstStyle/>
          <a:p>
            <a:pPr algn="ctr" rtl="1"/>
            <a:r>
              <a:rPr lang="ar-SA" sz="2400" b="1">
                <a:solidFill>
                  <a:srgbClr val="FF0000"/>
                </a:solidFill>
                <a:latin typeface="Times New Roman" pitchFamily="18" charset="0"/>
              </a:rPr>
              <a:t>پائين بودن </a:t>
            </a:r>
          </a:p>
          <a:p>
            <a:pPr algn="ctr" rtl="1"/>
            <a:r>
              <a:rPr lang="ar-SA" sz="2400" b="1">
                <a:solidFill>
                  <a:srgbClr val="FF0000"/>
                </a:solidFill>
                <a:latin typeface="Times New Roman" pitchFamily="18" charset="0"/>
              </a:rPr>
              <a:t>ميزان شناسايي بيماران </a:t>
            </a:r>
            <a:endParaRPr lang="en-US" sz="2400" b="1">
              <a:solidFill>
                <a:srgbClr val="FF0000"/>
              </a:solidFill>
              <a:latin typeface="Times New Roman" pitchFamily="18" charset="0"/>
            </a:endParaRPr>
          </a:p>
        </p:txBody>
      </p:sp>
      <p:sp>
        <p:nvSpPr>
          <p:cNvPr id="23556" name="Text Box 3">
            <a:hlinkClick r:id="rId2" action="ppaction://hlinksldjump"/>
          </p:cNvPr>
          <p:cNvSpPr txBox="1">
            <a:spLocks noChangeArrowheads="1"/>
          </p:cNvSpPr>
          <p:nvPr/>
        </p:nvSpPr>
        <p:spPr bwMode="auto">
          <a:xfrm>
            <a:off x="6019800" y="1720850"/>
            <a:ext cx="2973388" cy="514350"/>
          </a:xfrm>
          <a:prstGeom prst="rect">
            <a:avLst/>
          </a:prstGeom>
          <a:solidFill>
            <a:srgbClr val="FFCCFF"/>
          </a:solidFill>
          <a:ln w="57150">
            <a:solidFill>
              <a:srgbClr val="FF0000"/>
            </a:solidFill>
            <a:miter lim="800000"/>
            <a:headEnd/>
            <a:tailEnd/>
          </a:ln>
        </p:spPr>
        <p:txBody>
          <a:bodyPr wrap="none">
            <a:spAutoFit/>
          </a:bodyPr>
          <a:lstStyle/>
          <a:p>
            <a:r>
              <a:rPr lang="ar-SA" sz="2400">
                <a:solidFill>
                  <a:srgbClr val="000000"/>
                </a:solidFill>
                <a:latin typeface="Times New Roman" pitchFamily="18" charset="0"/>
              </a:rPr>
              <a:t>عدم يا تاخير مراجعه بيمار</a:t>
            </a:r>
            <a:endParaRPr lang="en-US" sz="2400">
              <a:solidFill>
                <a:srgbClr val="000000"/>
              </a:solidFill>
              <a:latin typeface="Times New Roman" pitchFamily="18" charset="0"/>
            </a:endParaRPr>
          </a:p>
        </p:txBody>
      </p:sp>
      <p:sp>
        <p:nvSpPr>
          <p:cNvPr id="23557" name="Text Box 4">
            <a:hlinkClick r:id="" action="ppaction://noaction"/>
          </p:cNvPr>
          <p:cNvSpPr txBox="1">
            <a:spLocks noChangeArrowheads="1"/>
          </p:cNvSpPr>
          <p:nvPr/>
        </p:nvSpPr>
        <p:spPr bwMode="auto">
          <a:xfrm>
            <a:off x="381000" y="1339850"/>
            <a:ext cx="3348038" cy="514350"/>
          </a:xfrm>
          <a:prstGeom prst="rect">
            <a:avLst/>
          </a:prstGeom>
          <a:solidFill>
            <a:srgbClr val="FFCCFF"/>
          </a:solidFill>
          <a:ln w="57150">
            <a:solidFill>
              <a:srgbClr val="FF0000"/>
            </a:solidFill>
            <a:miter lim="800000"/>
            <a:headEnd/>
            <a:tailEnd/>
          </a:ln>
        </p:spPr>
        <p:txBody>
          <a:bodyPr wrap="none">
            <a:spAutoFit/>
          </a:bodyPr>
          <a:lstStyle/>
          <a:p>
            <a:r>
              <a:rPr lang="ar-SA" sz="2400">
                <a:solidFill>
                  <a:srgbClr val="000000"/>
                </a:solidFill>
                <a:latin typeface="Times New Roman" pitchFamily="18" charset="0"/>
              </a:rPr>
              <a:t>    ضعف در تشخيص باليني    </a:t>
            </a:r>
            <a:r>
              <a:rPr lang="en-US" sz="2400">
                <a:solidFill>
                  <a:srgbClr val="000000"/>
                </a:solidFill>
                <a:latin typeface="Times New Roman" pitchFamily="18" charset="0"/>
              </a:rPr>
              <a:t>    </a:t>
            </a:r>
          </a:p>
        </p:txBody>
      </p:sp>
      <p:sp>
        <p:nvSpPr>
          <p:cNvPr id="23558" name="Text Box 5">
            <a:hlinkClick r:id="" action="ppaction://noaction"/>
          </p:cNvPr>
          <p:cNvSpPr txBox="1">
            <a:spLocks noChangeArrowheads="1"/>
          </p:cNvSpPr>
          <p:nvPr/>
        </p:nvSpPr>
        <p:spPr bwMode="auto">
          <a:xfrm>
            <a:off x="457200" y="4921250"/>
            <a:ext cx="3313113" cy="514350"/>
          </a:xfrm>
          <a:prstGeom prst="rect">
            <a:avLst/>
          </a:prstGeom>
          <a:solidFill>
            <a:srgbClr val="FFCCFF"/>
          </a:solidFill>
          <a:ln w="57150">
            <a:solidFill>
              <a:srgbClr val="FF0000"/>
            </a:solidFill>
            <a:miter lim="800000"/>
            <a:headEnd/>
            <a:tailEnd/>
          </a:ln>
        </p:spPr>
        <p:txBody>
          <a:bodyPr wrap="none">
            <a:spAutoFit/>
          </a:bodyPr>
          <a:lstStyle/>
          <a:p>
            <a:r>
              <a:rPr lang="ar-SA" sz="2400">
                <a:solidFill>
                  <a:srgbClr val="000000"/>
                </a:solidFill>
                <a:latin typeface="Times New Roman" pitchFamily="18" charset="0"/>
              </a:rPr>
              <a:t>ضعف در تشخيص پاراكلينيكي</a:t>
            </a:r>
            <a:endParaRPr lang="en-US" sz="2400">
              <a:solidFill>
                <a:srgbClr val="000000"/>
              </a:solidFill>
              <a:latin typeface="Times New Roman" pitchFamily="18" charset="0"/>
            </a:endParaRPr>
          </a:p>
        </p:txBody>
      </p:sp>
      <p:sp>
        <p:nvSpPr>
          <p:cNvPr id="23559" name="Text Box 6">
            <a:hlinkClick r:id="rId3" action="ppaction://hlinksldjump"/>
          </p:cNvPr>
          <p:cNvSpPr txBox="1">
            <a:spLocks noChangeArrowheads="1"/>
          </p:cNvSpPr>
          <p:nvPr/>
        </p:nvSpPr>
        <p:spPr bwMode="auto">
          <a:xfrm>
            <a:off x="76200" y="3092450"/>
            <a:ext cx="2728913" cy="514350"/>
          </a:xfrm>
          <a:prstGeom prst="rect">
            <a:avLst/>
          </a:prstGeom>
          <a:solidFill>
            <a:srgbClr val="FFCCFF"/>
          </a:solidFill>
          <a:ln w="57150">
            <a:solidFill>
              <a:srgbClr val="FF0000"/>
            </a:solidFill>
            <a:miter lim="800000"/>
            <a:headEnd/>
            <a:tailEnd/>
          </a:ln>
        </p:spPr>
        <p:txBody>
          <a:bodyPr wrap="none">
            <a:spAutoFit/>
          </a:bodyPr>
          <a:lstStyle/>
          <a:p>
            <a:r>
              <a:rPr lang="ar-SA" sz="2400">
                <a:solidFill>
                  <a:srgbClr val="000000"/>
                </a:solidFill>
                <a:latin typeface="Times New Roman" pitchFamily="18" charset="0"/>
              </a:rPr>
              <a:t>ضعف نظام گزارش دهي</a:t>
            </a:r>
            <a:endParaRPr lang="en-US" sz="2400">
              <a:solidFill>
                <a:srgbClr val="000000"/>
              </a:solidFill>
              <a:latin typeface="Times New Roman" pitchFamily="18" charset="0"/>
            </a:endParaRPr>
          </a:p>
        </p:txBody>
      </p:sp>
      <p:sp>
        <p:nvSpPr>
          <p:cNvPr id="23560" name="Text Box 7">
            <a:hlinkClick r:id="rId4" action="ppaction://hlinkpres?slideindex=1&amp;slidetitle="/>
          </p:cNvPr>
          <p:cNvSpPr txBox="1">
            <a:spLocks noChangeArrowheads="1"/>
          </p:cNvSpPr>
          <p:nvPr/>
        </p:nvSpPr>
        <p:spPr bwMode="auto">
          <a:xfrm>
            <a:off x="5803900" y="4651375"/>
            <a:ext cx="3021013" cy="879475"/>
          </a:xfrm>
          <a:prstGeom prst="rect">
            <a:avLst/>
          </a:prstGeom>
          <a:solidFill>
            <a:srgbClr val="FFCCFF"/>
          </a:solidFill>
          <a:ln w="57150">
            <a:solidFill>
              <a:srgbClr val="FF0000"/>
            </a:solidFill>
            <a:miter lim="800000"/>
            <a:headEnd/>
            <a:tailEnd/>
          </a:ln>
        </p:spPr>
        <p:txBody>
          <a:bodyPr wrap="none">
            <a:spAutoFit/>
          </a:bodyPr>
          <a:lstStyle/>
          <a:p>
            <a:pPr algn="ctr"/>
            <a:r>
              <a:rPr lang="ar-SA" sz="2400">
                <a:solidFill>
                  <a:srgbClr val="000000"/>
                </a:solidFill>
                <a:latin typeface="Times New Roman" pitchFamily="18" charset="0"/>
              </a:rPr>
              <a:t>ضعف بيماريابي فعال در</a:t>
            </a:r>
          </a:p>
          <a:p>
            <a:pPr algn="ctr"/>
            <a:r>
              <a:rPr lang="ar-SA" sz="2400">
                <a:solidFill>
                  <a:srgbClr val="000000"/>
                </a:solidFill>
                <a:latin typeface="Times New Roman" pitchFamily="18" charset="0"/>
              </a:rPr>
              <a:t> جمعيتهاي پرخطر ( زندان )</a:t>
            </a:r>
            <a:endParaRPr lang="en-US" sz="2400">
              <a:solidFill>
                <a:srgbClr val="000000"/>
              </a:solidFill>
              <a:latin typeface="Times New Roman" pitchFamily="18" charset="0"/>
            </a:endParaRPr>
          </a:p>
        </p:txBody>
      </p:sp>
      <p:sp>
        <p:nvSpPr>
          <p:cNvPr id="23561" name="Text Box 8">
            <a:hlinkClick r:id="rId5" action="ppaction://hlinkpres?slideindex=1&amp;slidetitle="/>
          </p:cNvPr>
          <p:cNvSpPr txBox="1">
            <a:spLocks noChangeArrowheads="1"/>
          </p:cNvSpPr>
          <p:nvPr/>
        </p:nvSpPr>
        <p:spPr bwMode="auto">
          <a:xfrm>
            <a:off x="2819400" y="6064250"/>
            <a:ext cx="3744913" cy="514350"/>
          </a:xfrm>
          <a:prstGeom prst="rect">
            <a:avLst/>
          </a:prstGeom>
          <a:solidFill>
            <a:srgbClr val="FFCCFF"/>
          </a:solidFill>
          <a:ln w="57150">
            <a:solidFill>
              <a:srgbClr val="FF0000"/>
            </a:solidFill>
            <a:miter lim="800000"/>
            <a:headEnd/>
            <a:tailEnd/>
          </a:ln>
        </p:spPr>
        <p:txBody>
          <a:bodyPr wrap="none">
            <a:spAutoFit/>
          </a:bodyPr>
          <a:lstStyle/>
          <a:p>
            <a:r>
              <a:rPr lang="ar-SA" sz="2400">
                <a:solidFill>
                  <a:srgbClr val="000000"/>
                </a:solidFill>
                <a:latin typeface="Times New Roman" pitchFamily="18" charset="0"/>
              </a:rPr>
              <a:t>ضعف در پيگيري اطرافيان بيماران</a:t>
            </a:r>
            <a:endParaRPr lang="en-US" sz="2400">
              <a:solidFill>
                <a:srgbClr val="000000"/>
              </a:solidFill>
              <a:latin typeface="Times New Roman" pitchFamily="18" charset="0"/>
            </a:endParaRPr>
          </a:p>
        </p:txBody>
      </p:sp>
      <p:sp>
        <p:nvSpPr>
          <p:cNvPr id="23562" name="Line 9"/>
          <p:cNvSpPr>
            <a:spLocks noChangeShapeType="1"/>
          </p:cNvSpPr>
          <p:nvPr/>
        </p:nvSpPr>
        <p:spPr bwMode="auto">
          <a:xfrm flipH="1">
            <a:off x="5410200" y="1981200"/>
            <a:ext cx="609600" cy="0"/>
          </a:xfrm>
          <a:prstGeom prst="line">
            <a:avLst/>
          </a:prstGeom>
          <a:noFill/>
          <a:ln w="57150">
            <a:solidFill>
              <a:srgbClr val="FF0000"/>
            </a:solidFill>
            <a:round/>
            <a:headEnd/>
            <a:tailEnd/>
          </a:ln>
        </p:spPr>
        <p:txBody>
          <a:bodyPr/>
          <a:lstStyle/>
          <a:p>
            <a:endParaRPr lang="en-US"/>
          </a:p>
        </p:txBody>
      </p:sp>
      <p:sp>
        <p:nvSpPr>
          <p:cNvPr id="23563" name="Line 10"/>
          <p:cNvSpPr>
            <a:spLocks noChangeShapeType="1"/>
          </p:cNvSpPr>
          <p:nvPr/>
        </p:nvSpPr>
        <p:spPr bwMode="auto">
          <a:xfrm>
            <a:off x="5410200" y="1981200"/>
            <a:ext cx="0" cy="838200"/>
          </a:xfrm>
          <a:prstGeom prst="line">
            <a:avLst/>
          </a:prstGeom>
          <a:noFill/>
          <a:ln w="57150">
            <a:solidFill>
              <a:srgbClr val="FF0000"/>
            </a:solidFill>
            <a:round/>
            <a:headEnd/>
            <a:tailEnd type="triangle" w="med" len="med"/>
          </a:ln>
        </p:spPr>
        <p:txBody>
          <a:bodyPr/>
          <a:lstStyle/>
          <a:p>
            <a:endParaRPr lang="en-US"/>
          </a:p>
        </p:txBody>
      </p:sp>
      <p:sp>
        <p:nvSpPr>
          <p:cNvPr id="23564" name="Line 11"/>
          <p:cNvSpPr>
            <a:spLocks noChangeShapeType="1"/>
          </p:cNvSpPr>
          <p:nvPr/>
        </p:nvSpPr>
        <p:spPr bwMode="auto">
          <a:xfrm>
            <a:off x="3657600" y="1524000"/>
            <a:ext cx="685800" cy="0"/>
          </a:xfrm>
          <a:prstGeom prst="line">
            <a:avLst/>
          </a:prstGeom>
          <a:noFill/>
          <a:ln w="57150">
            <a:solidFill>
              <a:srgbClr val="FF0000"/>
            </a:solidFill>
            <a:round/>
            <a:headEnd/>
            <a:tailEnd/>
          </a:ln>
        </p:spPr>
        <p:txBody>
          <a:bodyPr/>
          <a:lstStyle/>
          <a:p>
            <a:endParaRPr lang="en-US"/>
          </a:p>
        </p:txBody>
      </p:sp>
      <p:sp>
        <p:nvSpPr>
          <p:cNvPr id="23565" name="Line 12"/>
          <p:cNvSpPr>
            <a:spLocks noChangeShapeType="1"/>
          </p:cNvSpPr>
          <p:nvPr/>
        </p:nvSpPr>
        <p:spPr bwMode="auto">
          <a:xfrm>
            <a:off x="4343400" y="1524000"/>
            <a:ext cx="0" cy="1295400"/>
          </a:xfrm>
          <a:prstGeom prst="line">
            <a:avLst/>
          </a:prstGeom>
          <a:noFill/>
          <a:ln w="57150">
            <a:solidFill>
              <a:srgbClr val="FF0000"/>
            </a:solidFill>
            <a:round/>
            <a:headEnd/>
            <a:tailEnd type="triangle" w="med" len="med"/>
          </a:ln>
        </p:spPr>
        <p:txBody>
          <a:bodyPr/>
          <a:lstStyle/>
          <a:p>
            <a:endParaRPr lang="en-US"/>
          </a:p>
        </p:txBody>
      </p:sp>
      <p:sp>
        <p:nvSpPr>
          <p:cNvPr id="23566" name="Line 13"/>
          <p:cNvSpPr>
            <a:spLocks noChangeShapeType="1"/>
          </p:cNvSpPr>
          <p:nvPr/>
        </p:nvSpPr>
        <p:spPr bwMode="auto">
          <a:xfrm>
            <a:off x="2743200" y="3305175"/>
            <a:ext cx="609600" cy="0"/>
          </a:xfrm>
          <a:prstGeom prst="line">
            <a:avLst/>
          </a:prstGeom>
          <a:noFill/>
          <a:ln w="57150">
            <a:solidFill>
              <a:srgbClr val="FF0000"/>
            </a:solidFill>
            <a:round/>
            <a:headEnd/>
            <a:tailEnd type="triangle" w="med" len="med"/>
          </a:ln>
        </p:spPr>
        <p:txBody>
          <a:bodyPr/>
          <a:lstStyle/>
          <a:p>
            <a:endParaRPr lang="en-US"/>
          </a:p>
        </p:txBody>
      </p:sp>
      <p:sp>
        <p:nvSpPr>
          <p:cNvPr id="23567" name="Line 14"/>
          <p:cNvSpPr>
            <a:spLocks noChangeShapeType="1"/>
          </p:cNvSpPr>
          <p:nvPr/>
        </p:nvSpPr>
        <p:spPr bwMode="auto">
          <a:xfrm>
            <a:off x="3733800" y="5105400"/>
            <a:ext cx="533400" cy="0"/>
          </a:xfrm>
          <a:prstGeom prst="line">
            <a:avLst/>
          </a:prstGeom>
          <a:noFill/>
          <a:ln w="57150">
            <a:solidFill>
              <a:srgbClr val="FF0000"/>
            </a:solidFill>
            <a:round/>
            <a:headEnd/>
            <a:tailEnd/>
          </a:ln>
        </p:spPr>
        <p:txBody>
          <a:bodyPr/>
          <a:lstStyle/>
          <a:p>
            <a:endParaRPr lang="en-US"/>
          </a:p>
        </p:txBody>
      </p:sp>
      <p:sp>
        <p:nvSpPr>
          <p:cNvPr id="23568" name="Line 15"/>
          <p:cNvSpPr>
            <a:spLocks noChangeShapeType="1"/>
          </p:cNvSpPr>
          <p:nvPr/>
        </p:nvSpPr>
        <p:spPr bwMode="auto">
          <a:xfrm flipV="1">
            <a:off x="4235450" y="3733800"/>
            <a:ext cx="0" cy="1371600"/>
          </a:xfrm>
          <a:prstGeom prst="line">
            <a:avLst/>
          </a:prstGeom>
          <a:noFill/>
          <a:ln w="57150">
            <a:solidFill>
              <a:srgbClr val="FF0000"/>
            </a:solidFill>
            <a:round/>
            <a:headEnd/>
            <a:tailEnd type="triangle" w="med" len="med"/>
          </a:ln>
        </p:spPr>
        <p:txBody>
          <a:bodyPr/>
          <a:lstStyle/>
          <a:p>
            <a:endParaRPr lang="en-US"/>
          </a:p>
        </p:txBody>
      </p:sp>
      <p:sp>
        <p:nvSpPr>
          <p:cNvPr id="23569" name="Line 16"/>
          <p:cNvSpPr>
            <a:spLocks noChangeShapeType="1"/>
          </p:cNvSpPr>
          <p:nvPr/>
        </p:nvSpPr>
        <p:spPr bwMode="auto">
          <a:xfrm flipV="1">
            <a:off x="4648200" y="3733800"/>
            <a:ext cx="0" cy="2286000"/>
          </a:xfrm>
          <a:prstGeom prst="line">
            <a:avLst/>
          </a:prstGeom>
          <a:noFill/>
          <a:ln w="57150">
            <a:solidFill>
              <a:srgbClr val="FF0000"/>
            </a:solidFill>
            <a:round/>
            <a:headEnd/>
            <a:tailEnd type="triangle" w="med" len="med"/>
          </a:ln>
        </p:spPr>
        <p:txBody>
          <a:bodyPr/>
          <a:lstStyle/>
          <a:p>
            <a:endParaRPr lang="en-US"/>
          </a:p>
        </p:txBody>
      </p:sp>
      <p:sp>
        <p:nvSpPr>
          <p:cNvPr id="23570" name="Line 17"/>
          <p:cNvSpPr>
            <a:spLocks noChangeShapeType="1"/>
          </p:cNvSpPr>
          <p:nvPr/>
        </p:nvSpPr>
        <p:spPr bwMode="auto">
          <a:xfrm flipH="1">
            <a:off x="5105400" y="5029200"/>
            <a:ext cx="685800" cy="0"/>
          </a:xfrm>
          <a:prstGeom prst="line">
            <a:avLst/>
          </a:prstGeom>
          <a:noFill/>
          <a:ln w="57150">
            <a:solidFill>
              <a:srgbClr val="FF0000"/>
            </a:solidFill>
            <a:round/>
            <a:headEnd/>
            <a:tailEnd/>
          </a:ln>
        </p:spPr>
        <p:txBody>
          <a:bodyPr/>
          <a:lstStyle/>
          <a:p>
            <a:endParaRPr lang="en-US"/>
          </a:p>
        </p:txBody>
      </p:sp>
      <p:sp>
        <p:nvSpPr>
          <p:cNvPr id="23571" name="Line 18"/>
          <p:cNvSpPr>
            <a:spLocks noChangeShapeType="1"/>
          </p:cNvSpPr>
          <p:nvPr/>
        </p:nvSpPr>
        <p:spPr bwMode="auto">
          <a:xfrm flipV="1">
            <a:off x="5105400" y="3733800"/>
            <a:ext cx="0" cy="1295400"/>
          </a:xfrm>
          <a:prstGeom prst="line">
            <a:avLst/>
          </a:prstGeom>
          <a:noFill/>
          <a:ln w="57150">
            <a:solidFill>
              <a:srgbClr val="FF0000"/>
            </a:solidFill>
            <a:round/>
            <a:headEnd/>
            <a:tailEnd type="triangle" w="med" len="med"/>
          </a:ln>
        </p:spPr>
        <p:txBody>
          <a:bodyPr/>
          <a:lstStyle/>
          <a:p>
            <a:endParaRPr lang="en-US"/>
          </a:p>
        </p:txBody>
      </p:sp>
      <p:sp>
        <p:nvSpPr>
          <p:cNvPr id="23572" name="AutoShape 19">
            <a:hlinkClick r:id="" action="ppaction://noaction"/>
          </p:cNvPr>
          <p:cNvSpPr>
            <a:spLocks noChangeArrowheads="1"/>
          </p:cNvSpPr>
          <p:nvPr/>
        </p:nvSpPr>
        <p:spPr bwMode="auto">
          <a:xfrm>
            <a:off x="611188" y="5949950"/>
            <a:ext cx="647700" cy="574675"/>
          </a:xfrm>
          <a:prstGeom prst="leftArrow">
            <a:avLst>
              <a:gd name="adj1" fmla="val 50000"/>
              <a:gd name="adj2" fmla="val 28177"/>
            </a:avLst>
          </a:prstGeom>
          <a:solidFill>
            <a:schemeClr val="accent1"/>
          </a:solidFill>
          <a:ln w="9525">
            <a:solidFill>
              <a:schemeClr val="tx1"/>
            </a:solidFill>
            <a:miter lim="800000"/>
            <a:headEnd/>
            <a:tailEnd/>
          </a:ln>
        </p:spPr>
        <p:txBody>
          <a:bodyPr wrap="none" anchor="ctr"/>
          <a:lstStyle/>
          <a:p>
            <a:pPr algn="ctr"/>
            <a:endParaRPr lang="en-US" dirty="0">
              <a:solidFill>
                <a:srgbClr val="000000"/>
              </a:solidFill>
              <a:cs typeface="Arial" pitchFamily="34" charset="0"/>
            </a:endParaRPr>
          </a:p>
        </p:txBody>
      </p:sp>
    </p:spTree>
    <p:extLst>
      <p:ext uri="{BB962C8B-B14F-4D97-AF65-F5344CB8AC3E}">
        <p14:creationId xmlns="" xmlns:p14="http://schemas.microsoft.com/office/powerpoint/2010/main" val="44539344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2976" y="1785926"/>
            <a:ext cx="7086600" cy="1928826"/>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lgn="ctr" rtl="1">
              <a:defRPr/>
            </a:pPr>
            <a:r>
              <a:rPr lang="fa-IR" sz="6600" dirty="0" smtClean="0">
                <a:solidFill>
                  <a:srgbClr val="FFC000"/>
                </a:solidFill>
                <a:effectLst>
                  <a:outerShdw blurRad="38100" dist="38100" dir="2700000" algn="tl">
                    <a:srgbClr val="000000">
                      <a:alpha val="43137"/>
                    </a:srgbClr>
                  </a:outerShdw>
                </a:effectLst>
                <a:cs typeface="B Titr" pitchFamily="2" charset="-78"/>
              </a:rPr>
              <a:t>بیماری سل</a:t>
            </a:r>
            <a:endParaRPr lang="en-CA" sz="6600" dirty="0">
              <a:solidFill>
                <a:srgbClr val="FFC000"/>
              </a:solidFill>
              <a:effectLst>
                <a:outerShdw blurRad="38100" dist="38100" dir="2700000" algn="tl">
                  <a:srgbClr val="000000">
                    <a:alpha val="43137"/>
                  </a:srgbClr>
                </a:outerShdw>
              </a:effectLst>
              <a:cs typeface="B Titr"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1285852" y="2571744"/>
            <a:ext cx="6914783" cy="1938992"/>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rtl="1">
              <a:defRPr/>
            </a:pPr>
            <a:r>
              <a:rPr lang="fa-IR" sz="4000" dirty="0" smtClean="0">
                <a:ln w="11430"/>
                <a:solidFill>
                  <a:srgbClr val="C00000"/>
                </a:solidFill>
                <a:effectLst>
                  <a:outerShdw blurRad="38100" dist="38100" dir="2700000" algn="tl">
                    <a:srgbClr val="000000">
                      <a:alpha val="43137"/>
                    </a:srgbClr>
                  </a:outerShdw>
                </a:effectLst>
                <a:latin typeface="IranNastaliq" pitchFamily="18" charset="0"/>
                <a:cs typeface="B Titr" pitchFamily="2" charset="-78"/>
              </a:rPr>
              <a:t>بررسی وضعیت موجود</a:t>
            </a:r>
          </a:p>
          <a:p>
            <a:pPr algn="ctr" rtl="1">
              <a:defRPr/>
            </a:pPr>
            <a:r>
              <a:rPr lang="fa-IR" sz="4000" dirty="0" smtClean="0">
                <a:ln w="11430"/>
                <a:solidFill>
                  <a:srgbClr val="C00000"/>
                </a:solidFill>
                <a:effectLst>
                  <a:outerShdw blurRad="38100" dist="38100" dir="2700000" algn="tl">
                    <a:srgbClr val="000000">
                      <a:alpha val="43137"/>
                    </a:srgbClr>
                  </a:outerShdw>
                </a:effectLst>
                <a:latin typeface="IranNastaliq" pitchFamily="18" charset="0"/>
                <a:cs typeface="B Titr" pitchFamily="2" charset="-78"/>
              </a:rPr>
              <a:t>در</a:t>
            </a:r>
          </a:p>
          <a:p>
            <a:pPr algn="ctr" rtl="1">
              <a:defRPr/>
            </a:pPr>
            <a:r>
              <a:rPr lang="fa-IR" sz="4000" dirty="0" smtClean="0">
                <a:ln w="11430"/>
                <a:solidFill>
                  <a:srgbClr val="C00000"/>
                </a:solidFill>
                <a:effectLst>
                  <a:outerShdw blurRad="38100" dist="38100" dir="2700000" algn="tl">
                    <a:srgbClr val="000000">
                      <a:alpha val="43137"/>
                    </a:srgbClr>
                  </a:outerShdw>
                </a:effectLst>
                <a:latin typeface="IranNastaliq" pitchFamily="18" charset="0"/>
                <a:cs typeface="B Titr" pitchFamily="2" charset="-78"/>
              </a:rPr>
              <a:t>دانشگاه علوم پزشکی کاشان</a:t>
            </a:r>
            <a:endParaRPr lang="fa-IR" sz="4000" dirty="0">
              <a:ln w="11430"/>
              <a:solidFill>
                <a:srgbClr val="C00000"/>
              </a:solidFill>
              <a:effectLst>
                <a:outerShdw blurRad="38100" dist="38100" dir="2700000" algn="tl">
                  <a:srgbClr val="000000">
                    <a:alpha val="43137"/>
                  </a:srgbClr>
                </a:outerShdw>
              </a:effectLst>
              <a:latin typeface="IranNastaliq" pitchFamily="18" charset="0"/>
              <a:cs typeface="B Titr" pitchFamily="2" charset="-78"/>
            </a:endParaRPr>
          </a:p>
        </p:txBody>
      </p:sp>
    </p:spTree>
    <p:extLst>
      <p:ext uri="{BB962C8B-B14F-4D97-AF65-F5344CB8AC3E}">
        <p14:creationId xmlns="" xmlns:p14="http://schemas.microsoft.com/office/powerpoint/2010/main" val="457867834"/>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3"/>
          <p:cNvGraphicFramePr/>
          <p:nvPr/>
        </p:nvGraphicFramePr>
        <p:xfrm>
          <a:off x="285720" y="1428736"/>
          <a:ext cx="8643998" cy="4357707"/>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2143108" y="642918"/>
            <a:ext cx="4857784" cy="584775"/>
          </a:xfrm>
          <a:prstGeom prst="rect">
            <a:avLst/>
          </a:prstGeom>
        </p:spPr>
        <p:txBody>
          <a:bodyPr wrap="square">
            <a:spAutoFit/>
          </a:bodyPr>
          <a:lstStyle/>
          <a:p>
            <a:pPr algn="ctr" rtl="1">
              <a:defRPr sz="2160" b="1" i="0" u="none" strike="noStrike" kern="1200" baseline="0">
                <a:solidFill>
                  <a:prstClr val="black"/>
                </a:solidFill>
                <a:latin typeface="+mn-lt"/>
                <a:ea typeface="+mn-ea"/>
                <a:cs typeface="+mn-cs"/>
              </a:defRPr>
            </a:pPr>
            <a:r>
              <a:rPr lang="fa-IR" sz="3200" b="1" dirty="0" smtClean="0">
                <a:solidFill>
                  <a:srgbClr val="C00000"/>
                </a:solidFill>
                <a:cs typeface="B Titr" pitchFamily="2" charset="-78"/>
              </a:rPr>
              <a:t>میزان بروز سل در کاشان</a:t>
            </a:r>
            <a:endParaRPr lang="fa-IR" sz="3200" b="1" dirty="0">
              <a:solidFill>
                <a:srgbClr val="C00000"/>
              </a:solidFill>
              <a:cs typeface="B Titr" pitchFamily="2" charset="-7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9"/>
          <p:cNvGraphicFramePr/>
          <p:nvPr/>
        </p:nvGraphicFramePr>
        <p:xfrm>
          <a:off x="500034" y="1500174"/>
          <a:ext cx="7929618" cy="4043380"/>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1500166" y="714356"/>
            <a:ext cx="6429420" cy="584775"/>
          </a:xfrm>
          <a:prstGeom prst="rect">
            <a:avLst/>
          </a:prstGeom>
        </p:spPr>
        <p:txBody>
          <a:bodyPr wrap="square">
            <a:spAutoFit/>
          </a:bodyPr>
          <a:lstStyle/>
          <a:p>
            <a:pPr algn="ctr" rtl="1">
              <a:defRPr sz="1800" b="1" i="0" u="none" strike="noStrike" kern="1200" baseline="0">
                <a:solidFill>
                  <a:prstClr val="black"/>
                </a:solidFill>
                <a:latin typeface="+mn-lt"/>
                <a:ea typeface="+mn-ea"/>
                <a:cs typeface="+mn-cs"/>
              </a:defRPr>
            </a:pPr>
            <a:r>
              <a:rPr lang="fa-IR" sz="3200" b="1" dirty="0" smtClean="0">
                <a:solidFill>
                  <a:srgbClr val="C00000"/>
                </a:solidFill>
                <a:cs typeface="B Titr" pitchFamily="2" charset="-78"/>
              </a:rPr>
              <a:t>ميزان بروز كل سل</a:t>
            </a:r>
            <a:endParaRPr lang="fa-IR" sz="3200" b="1" dirty="0">
              <a:solidFill>
                <a:srgbClr val="C00000"/>
              </a:solidFill>
              <a:cs typeface="B Titr" pitchFamily="2" charset="-7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571472" y="1152524"/>
          <a:ext cx="7929618" cy="4848243"/>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2143108" y="428604"/>
            <a:ext cx="5477783" cy="461665"/>
          </a:xfrm>
          <a:prstGeom prst="rect">
            <a:avLst/>
          </a:prstGeom>
        </p:spPr>
        <p:txBody>
          <a:bodyPr wrap="none">
            <a:spAutoFit/>
          </a:bodyPr>
          <a:lstStyle/>
          <a:p>
            <a:pPr algn="ctr" rtl="1">
              <a:defRPr sz="1800" b="1" i="0" u="none" strike="noStrike" kern="1200" baseline="0">
                <a:solidFill>
                  <a:prstClr val="black"/>
                </a:solidFill>
                <a:latin typeface="+mn-lt"/>
                <a:ea typeface="+mn-ea"/>
                <a:cs typeface="+mn-cs"/>
              </a:defRPr>
            </a:pPr>
            <a:r>
              <a:rPr lang="fa-IR" sz="2400" b="1" dirty="0" smtClean="0">
                <a:solidFill>
                  <a:srgbClr val="C00000"/>
                </a:solidFill>
                <a:cs typeface="B Titr" pitchFamily="2" charset="-78"/>
              </a:rPr>
              <a:t>درصد بیماران غیر ایرانی ریوی اسمیر مثبت جدید</a:t>
            </a:r>
            <a:endParaRPr lang="fa-IR" sz="2400" b="1" dirty="0">
              <a:solidFill>
                <a:srgbClr val="C00000"/>
              </a:solidFill>
              <a:cs typeface="B Titr" pitchFamily="2" charset="-7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nvPr>
        </p:nvSpPr>
        <p:spPr>
          <a:xfrm>
            <a:off x="142844" y="357166"/>
            <a:ext cx="8543956" cy="5967435"/>
          </a:xfrm>
        </p:spPr>
        <p:txBody>
          <a:bodyPr/>
          <a:lstStyle/>
          <a:p>
            <a:pPr algn="just" eaLnBrk="1" hangingPunct="1"/>
            <a:r>
              <a:rPr lang="ar-SA" sz="3200" dirty="0" smtClean="0">
                <a:solidFill>
                  <a:srgbClr val="C00000"/>
                </a:solidFill>
                <a:cs typeface="B Koodak" pitchFamily="2" charset="-78"/>
              </a:rPr>
              <a:t>اساس تشخيص سل ريوي </a:t>
            </a:r>
            <a:r>
              <a:rPr lang="ar-SA" sz="3200" dirty="0" smtClean="0">
                <a:cs typeface="B Koodak" pitchFamily="2" charset="-78"/>
              </a:rPr>
              <a:t>آزمايش مستقيم و ساده خلط بيماران مشكوك است اين روش مهمترين </a:t>
            </a:r>
            <a:r>
              <a:rPr lang="fa-IR" sz="3200" dirty="0" smtClean="0">
                <a:cs typeface="B Koodak" pitchFamily="2" charset="-78"/>
              </a:rPr>
              <a:t>،</a:t>
            </a:r>
            <a:r>
              <a:rPr lang="ar-SA" sz="3200" dirty="0" smtClean="0">
                <a:cs typeface="B Koodak" pitchFamily="2" charset="-78"/>
              </a:rPr>
              <a:t> در دسترس ترين و ارزان ترين وسيله تشخيص سل ريوي به ويژه در بالغين است</a:t>
            </a:r>
            <a:endParaRPr lang="fa-IR" sz="3200" dirty="0" smtClean="0">
              <a:cs typeface="B Koodak" pitchFamily="2" charset="-78"/>
            </a:endParaRPr>
          </a:p>
          <a:p>
            <a:pPr algn="just" eaLnBrk="1" hangingPunct="1"/>
            <a:endParaRPr lang="en-US" sz="3200" dirty="0" smtClean="0">
              <a:cs typeface="B Koodak" pitchFamily="2" charset="-78"/>
            </a:endParaRPr>
          </a:p>
          <a:p>
            <a:pPr algn="just" eaLnBrk="1" hangingPunct="1"/>
            <a:r>
              <a:rPr lang="ar-SA" sz="3200" dirty="0" smtClean="0">
                <a:cs typeface="B Koodak" pitchFamily="2" charset="-78"/>
              </a:rPr>
              <a:t>جهت بررسي خلط</a:t>
            </a:r>
            <a:r>
              <a:rPr lang="ar-SA" sz="3200" dirty="0" smtClean="0">
                <a:solidFill>
                  <a:schemeClr val="accent1"/>
                </a:solidFill>
                <a:cs typeface="B Koodak" pitchFamily="2" charset="-78"/>
              </a:rPr>
              <a:t> س</a:t>
            </a:r>
            <a:r>
              <a:rPr lang="fa-IR" sz="3200" dirty="0" smtClean="0">
                <a:solidFill>
                  <a:schemeClr val="accent1"/>
                </a:solidFill>
                <a:cs typeface="B Koodak" pitchFamily="2" charset="-78"/>
              </a:rPr>
              <a:t>ه</a:t>
            </a:r>
            <a:r>
              <a:rPr lang="ar-SA" sz="3200" dirty="0" smtClean="0">
                <a:solidFill>
                  <a:schemeClr val="accent1"/>
                </a:solidFill>
                <a:cs typeface="B Koodak" pitchFamily="2" charset="-78"/>
              </a:rPr>
              <a:t> نمونه </a:t>
            </a:r>
            <a:r>
              <a:rPr lang="ar-SA" sz="3200" dirty="0" smtClean="0">
                <a:cs typeface="B Koodak" pitchFamily="2" charset="-78"/>
              </a:rPr>
              <a:t>گرفته مي شود</a:t>
            </a:r>
            <a:r>
              <a:rPr lang="ar-SA" sz="3600" b="1" dirty="0" smtClean="0">
                <a:cs typeface="B Koodak" pitchFamily="2" charset="-78"/>
              </a:rPr>
              <a:t>.</a:t>
            </a:r>
            <a:endParaRPr lang="fa-IR" sz="3600" b="1" dirty="0" smtClean="0">
              <a:cs typeface="B Koodak" pitchFamily="2" charset="-78"/>
            </a:endParaRPr>
          </a:p>
          <a:p>
            <a:pPr algn="just" eaLnBrk="1" hangingPunct="1"/>
            <a:endParaRPr lang="en-US" sz="3200" dirty="0" smtClean="0">
              <a:cs typeface="B Koodak" pitchFamily="2" charset="-78"/>
            </a:endParaRPr>
          </a:p>
          <a:p>
            <a:pPr algn="just" eaLnBrk="1" hangingPunct="1"/>
            <a:r>
              <a:rPr lang="fa-IR" sz="3200" b="1" dirty="0" smtClean="0">
                <a:solidFill>
                  <a:srgbClr val="00B050"/>
                </a:solidFill>
                <a:cs typeface="B Koodak" pitchFamily="2" charset="-78"/>
              </a:rPr>
              <a:t>نمونه گیری در کلیه مراکز بهداشتی درمانی رایگان است</a:t>
            </a:r>
            <a:endParaRPr lang="en-US" sz="3200" b="1" dirty="0" smtClean="0">
              <a:solidFill>
                <a:srgbClr val="00B050"/>
              </a:solidFill>
              <a:cs typeface="B Koodak" pitchFamily="2" charset="-78"/>
            </a:endParaRPr>
          </a:p>
          <a:p>
            <a:pPr algn="ctr" eaLnBrk="1" hangingPunct="1"/>
            <a:endParaRPr lang="fa-IR" sz="2800" dirty="0" smtClean="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Content Placeholder 5"/>
          <p:cNvPicPr>
            <a:picLocks noGrp="1" noChangeAspect="1"/>
          </p:cNvPicPr>
          <p:nvPr>
            <p:ph sz="quarter" idx="1"/>
          </p:nvPr>
        </p:nvPicPr>
        <p:blipFill>
          <a:blip r:embed="rId2" cstate="print"/>
          <a:srcRect/>
          <a:stretch>
            <a:fillRect/>
          </a:stretch>
        </p:blipFill>
        <p:spPr>
          <a:xfrm>
            <a:off x="-6350" y="9525"/>
            <a:ext cx="4578350" cy="6892925"/>
          </a:xfrm>
        </p:spPr>
      </p:pic>
      <p:sp>
        <p:nvSpPr>
          <p:cNvPr id="5" name="TextBox 4"/>
          <p:cNvSpPr txBox="1"/>
          <p:nvPr/>
        </p:nvSpPr>
        <p:spPr>
          <a:xfrm>
            <a:off x="4071934" y="214290"/>
            <a:ext cx="4929222" cy="6432530"/>
          </a:xfrm>
          <a:prstGeom prst="rect">
            <a:avLst/>
          </a:prstGeom>
          <a:noFill/>
        </p:spPr>
        <p:txBody>
          <a:bodyPr wrap="square">
            <a:spAutoFit/>
          </a:bodyPr>
          <a:lstStyle/>
          <a:p>
            <a:pPr algn="r" rtl="1" fontAlgn="auto">
              <a:spcBef>
                <a:spcPts val="0"/>
              </a:spcBef>
              <a:spcAft>
                <a:spcPts val="0"/>
              </a:spcAft>
              <a:defRPr/>
            </a:pPr>
            <a:r>
              <a:rPr lang="fa-IR" sz="3200" b="1" dirty="0">
                <a:latin typeface="+mn-lt"/>
                <a:cs typeface="B Nazanin" pitchFamily="2" charset="-78"/>
              </a:rPr>
              <a:t>دستیابی به اهداف </a:t>
            </a:r>
            <a:r>
              <a:rPr lang="fa-IR" sz="3200" b="1" dirty="0" smtClean="0">
                <a:latin typeface="+mn-lt"/>
                <a:cs typeface="B Nazanin" pitchFamily="2" charset="-78"/>
              </a:rPr>
              <a:t>تعیین شده کنترل سل، </a:t>
            </a:r>
            <a:r>
              <a:rPr lang="fa-IR" sz="3200" b="1" dirty="0">
                <a:latin typeface="+mn-lt"/>
                <a:cs typeface="B Nazanin" pitchFamily="2" charset="-78"/>
              </a:rPr>
              <a:t>بدون </a:t>
            </a:r>
            <a:r>
              <a:rPr lang="fa-IR" sz="3200" b="1" u="sng" dirty="0">
                <a:solidFill>
                  <a:srgbClr val="FF0000"/>
                </a:solidFill>
                <a:effectLst>
                  <a:outerShdw blurRad="38100" dist="38100" dir="2700000" algn="tl">
                    <a:srgbClr val="000000">
                      <a:alpha val="43137"/>
                    </a:srgbClr>
                  </a:outerShdw>
                </a:effectLst>
                <a:latin typeface="+mn-lt"/>
                <a:cs typeface="B Nazanin" pitchFamily="2" charset="-78"/>
              </a:rPr>
              <a:t>مشارکت جامعه </a:t>
            </a:r>
            <a:r>
              <a:rPr lang="fa-IR" sz="3200" b="1" dirty="0">
                <a:latin typeface="+mn-lt"/>
                <a:cs typeface="B Nazanin" pitchFamily="2" charset="-78"/>
              </a:rPr>
              <a:t>در </a:t>
            </a:r>
          </a:p>
          <a:p>
            <a:pPr algn="r" rtl="1" fontAlgn="auto">
              <a:spcBef>
                <a:spcPts val="0"/>
              </a:spcBef>
              <a:spcAft>
                <a:spcPts val="0"/>
              </a:spcAft>
              <a:defRPr/>
            </a:pPr>
            <a:r>
              <a:rPr lang="fa-IR" sz="3200" b="1" dirty="0">
                <a:latin typeface="+mn-lt"/>
                <a:cs typeface="B Nazanin" pitchFamily="2" charset="-78"/>
              </a:rPr>
              <a:t>	</a:t>
            </a:r>
            <a:endParaRPr lang="fa-IR" sz="3200" b="1" dirty="0" smtClean="0">
              <a:latin typeface="+mn-lt"/>
              <a:cs typeface="B Nazanin" pitchFamily="2" charset="-78"/>
            </a:endParaRPr>
          </a:p>
          <a:p>
            <a:pPr algn="r" rtl="1" fontAlgn="auto">
              <a:spcBef>
                <a:spcPts val="0"/>
              </a:spcBef>
              <a:spcAft>
                <a:spcPts val="0"/>
              </a:spcAft>
              <a:defRPr/>
            </a:pPr>
            <a:r>
              <a:rPr lang="fa-IR" sz="3200" b="1" dirty="0" smtClean="0">
                <a:solidFill>
                  <a:srgbClr val="007A37"/>
                </a:solidFill>
                <a:latin typeface="+mn-lt"/>
                <a:cs typeface="B Nazanin" pitchFamily="2" charset="-78"/>
              </a:rPr>
              <a:t>         اطلاع </a:t>
            </a:r>
            <a:r>
              <a:rPr lang="fa-IR" sz="3200" b="1" dirty="0">
                <a:solidFill>
                  <a:srgbClr val="007A37"/>
                </a:solidFill>
                <a:latin typeface="+mn-lt"/>
                <a:cs typeface="B Nazanin" pitchFamily="2" charset="-78"/>
              </a:rPr>
              <a:t>رسانی، </a:t>
            </a:r>
          </a:p>
          <a:p>
            <a:pPr algn="r" rtl="1" fontAlgn="auto">
              <a:spcBef>
                <a:spcPts val="0"/>
              </a:spcBef>
              <a:spcAft>
                <a:spcPts val="0"/>
              </a:spcAft>
              <a:defRPr/>
            </a:pPr>
            <a:r>
              <a:rPr lang="fa-IR" sz="3200" b="1" dirty="0">
                <a:solidFill>
                  <a:srgbClr val="007A37"/>
                </a:solidFill>
                <a:latin typeface="+mn-lt"/>
                <a:cs typeface="B Nazanin" pitchFamily="2" charset="-78"/>
              </a:rPr>
              <a:t>	تشخیص، </a:t>
            </a:r>
          </a:p>
          <a:p>
            <a:pPr algn="r" rtl="1" fontAlgn="auto">
              <a:spcBef>
                <a:spcPts val="0"/>
              </a:spcBef>
              <a:spcAft>
                <a:spcPts val="0"/>
              </a:spcAft>
              <a:defRPr/>
            </a:pPr>
            <a:r>
              <a:rPr lang="fa-IR" sz="3200" b="1" dirty="0">
                <a:solidFill>
                  <a:srgbClr val="007A37"/>
                </a:solidFill>
                <a:latin typeface="+mn-lt"/>
                <a:cs typeface="B Nazanin" pitchFamily="2" charset="-78"/>
              </a:rPr>
              <a:t>	درمان و </a:t>
            </a:r>
          </a:p>
          <a:p>
            <a:pPr algn="r" rtl="1" fontAlgn="auto">
              <a:spcBef>
                <a:spcPts val="0"/>
              </a:spcBef>
              <a:spcAft>
                <a:spcPts val="0"/>
              </a:spcAft>
              <a:defRPr/>
            </a:pPr>
            <a:r>
              <a:rPr lang="fa-IR" sz="3200" b="1" dirty="0">
                <a:solidFill>
                  <a:srgbClr val="007A37"/>
                </a:solidFill>
                <a:latin typeface="+mn-lt"/>
                <a:cs typeface="B Nazanin" pitchFamily="2" charset="-78"/>
              </a:rPr>
              <a:t>	پیشگیری</a:t>
            </a:r>
            <a:r>
              <a:rPr lang="fa-IR" sz="3200" b="1" dirty="0">
                <a:latin typeface="+mn-lt"/>
                <a:cs typeface="B Nazanin" pitchFamily="2" charset="-78"/>
              </a:rPr>
              <a:t> </a:t>
            </a:r>
          </a:p>
          <a:p>
            <a:pPr algn="r" rtl="1" fontAlgn="auto">
              <a:spcBef>
                <a:spcPts val="0"/>
              </a:spcBef>
              <a:spcAft>
                <a:spcPts val="0"/>
              </a:spcAft>
              <a:defRPr/>
            </a:pPr>
            <a:r>
              <a:rPr lang="fa-IR" sz="3200" b="1" dirty="0">
                <a:latin typeface="+mn-lt"/>
                <a:cs typeface="B Nazanin" pitchFamily="2" charset="-78"/>
              </a:rPr>
              <a:t>          		 </a:t>
            </a:r>
            <a:r>
              <a:rPr lang="fa-IR" sz="3200" b="1" dirty="0" smtClean="0">
                <a:latin typeface="+mn-lt"/>
                <a:cs typeface="B Nazanin" pitchFamily="2" charset="-78"/>
              </a:rPr>
              <a:t>  </a:t>
            </a:r>
            <a:r>
              <a:rPr lang="fa-IR" sz="3200" b="1" dirty="0">
                <a:latin typeface="+mn-lt"/>
                <a:cs typeface="B Nazanin" pitchFamily="2" charset="-78"/>
              </a:rPr>
              <a:t>ممکن نیست</a:t>
            </a:r>
          </a:p>
          <a:p>
            <a:pPr algn="r" rtl="1" fontAlgn="auto">
              <a:spcBef>
                <a:spcPts val="0"/>
              </a:spcBef>
              <a:spcAft>
                <a:spcPts val="0"/>
              </a:spcAft>
              <a:defRPr/>
            </a:pPr>
            <a:endParaRPr lang="fa-IR" sz="3200" b="1" dirty="0">
              <a:latin typeface="+mn-lt"/>
              <a:cs typeface="B Nazanin" pitchFamily="2" charset="-78"/>
            </a:endParaRPr>
          </a:p>
          <a:p>
            <a:pPr algn="r" rtl="1" fontAlgn="auto">
              <a:spcBef>
                <a:spcPts val="0"/>
              </a:spcBef>
              <a:spcAft>
                <a:spcPts val="0"/>
              </a:spcAft>
              <a:defRPr/>
            </a:pPr>
            <a:endParaRPr lang="en-CA" sz="3200" b="1" dirty="0">
              <a:latin typeface="+mn-lt"/>
              <a:cs typeface="B Nazanin" pitchFamily="2" charset="-78"/>
            </a:endParaRPr>
          </a:p>
          <a:p>
            <a:pPr algn="r" rtl="1" fontAlgn="auto">
              <a:spcBef>
                <a:spcPts val="0"/>
              </a:spcBef>
              <a:spcAft>
                <a:spcPts val="0"/>
              </a:spcAft>
              <a:defRPr/>
            </a:pPr>
            <a:endParaRPr lang="fa-IR" sz="3200" b="1" dirty="0">
              <a:latin typeface="+mn-lt"/>
              <a:cs typeface="B Nazanin" pitchFamily="2" charset="-78"/>
            </a:endParaRPr>
          </a:p>
          <a:p>
            <a:pPr algn="r" rtl="1" fontAlgn="auto">
              <a:spcBef>
                <a:spcPts val="0"/>
              </a:spcBef>
              <a:spcAft>
                <a:spcPts val="0"/>
              </a:spcAft>
              <a:defRPr/>
            </a:pPr>
            <a:r>
              <a:rPr lang="en-CA" sz="2800" b="1" dirty="0">
                <a:latin typeface="+mn-lt"/>
                <a:cs typeface="B Nazanin" pitchFamily="2" charset="-78"/>
              </a:rPr>
              <a:t>http://tb-lep.behdasht.gov.ir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750" y="1785926"/>
            <a:ext cx="8070850" cy="4572032"/>
          </a:xfrm>
        </p:spPr>
        <p:txBody>
          <a:bodyPr>
            <a:normAutofit/>
          </a:bodyPr>
          <a:lstStyle/>
          <a:p>
            <a:pPr algn="just" rtl="1" fontAlgn="auto">
              <a:lnSpc>
                <a:spcPct val="150000"/>
              </a:lnSpc>
              <a:spcBef>
                <a:spcPts val="0"/>
              </a:spcBef>
              <a:spcAft>
                <a:spcPts val="0"/>
              </a:spcAft>
              <a:defRPr/>
            </a:pPr>
            <a:r>
              <a:rPr lang="fa-IR" sz="3200" b="1" dirty="0" smtClean="0">
                <a:effectLst>
                  <a:outerShdw blurRad="38100" dist="38100" dir="2700000" algn="tl">
                    <a:srgbClr val="000000">
                      <a:alpha val="43137"/>
                    </a:srgbClr>
                  </a:outerShdw>
                </a:effectLst>
                <a:cs typeface="B Nazanin" pitchFamily="2" charset="-78"/>
              </a:rPr>
              <a:t>بیماری سل یک بیماری عفونی واگیر دار است که قدمت آن به قرنهای بسیار دور باز میگردد به طوری که نشانه های آن در قدیمی ترین تمدن ها یافت شده و بطور مثال میکروب آن از اجساد مومیای مصر نیز جدا شده است.</a:t>
            </a:r>
            <a:endParaRPr lang="fa-IR" sz="3200" b="1" dirty="0" smtClean="0">
              <a:cs typeface="B Nazanin" pitchFamily="2" charset="-78"/>
            </a:endParaRPr>
          </a:p>
          <a:p>
            <a:pPr algn="just" rtl="1" fontAlgn="auto">
              <a:spcBef>
                <a:spcPts val="0"/>
              </a:spcBef>
              <a:spcAft>
                <a:spcPts val="0"/>
              </a:spcAft>
              <a:defRPr/>
            </a:pPr>
            <a:endParaRPr lang="fa-IR" sz="3200" b="1" dirty="0">
              <a:cs typeface="B Nazanin" pitchFamily="2" charset="-78"/>
            </a:endParaRPr>
          </a:p>
          <a:p>
            <a:pPr algn="just" rtl="1" fontAlgn="auto">
              <a:spcBef>
                <a:spcPts val="0"/>
              </a:spcBef>
              <a:spcAft>
                <a:spcPts val="0"/>
              </a:spcAft>
              <a:buNone/>
              <a:defRPr/>
            </a:pPr>
            <a:endParaRPr lang="fa-IR" sz="3200" b="1" dirty="0" smtClean="0">
              <a:cs typeface="B Nazanin" pitchFamily="2" charset="-78"/>
            </a:endParaRPr>
          </a:p>
          <a:p>
            <a:pPr marL="0" indent="0" algn="just" rtl="1" fontAlgn="auto">
              <a:spcBef>
                <a:spcPts val="0"/>
              </a:spcBef>
              <a:spcAft>
                <a:spcPts val="0"/>
              </a:spcAft>
              <a:buFont typeface="Wingdings" pitchFamily="2" charset="2"/>
              <a:buNone/>
              <a:defRPr/>
            </a:pPr>
            <a:endParaRPr lang="fa-IR" sz="3200" b="1" dirty="0">
              <a:cs typeface="B Nazanin" pitchFamily="2" charset="-78"/>
            </a:endParaRPr>
          </a:p>
          <a:p>
            <a:pPr algn="just" rtl="1">
              <a:defRPr/>
            </a:pPr>
            <a:endParaRPr lang="en-CA"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500174"/>
            <a:ext cx="9001156" cy="4929222"/>
          </a:xfrm>
        </p:spPr>
        <p:txBody>
          <a:bodyPr>
            <a:noAutofit/>
          </a:bodyPr>
          <a:lstStyle/>
          <a:p>
            <a:pPr algn="just" rtl="1" fontAlgn="auto">
              <a:lnSpc>
                <a:spcPct val="150000"/>
              </a:lnSpc>
              <a:spcBef>
                <a:spcPts val="0"/>
              </a:spcBef>
              <a:spcAft>
                <a:spcPts val="0"/>
              </a:spcAft>
              <a:defRPr/>
            </a:pPr>
            <a:r>
              <a:rPr lang="fa-IR" sz="3200" b="1" dirty="0" smtClean="0">
                <a:effectLst>
                  <a:outerShdw blurRad="38100" dist="38100" dir="2700000" algn="tl">
                    <a:srgbClr val="000000">
                      <a:alpha val="43137"/>
                    </a:srgbClr>
                  </a:outerShdw>
                </a:effectLst>
                <a:cs typeface="B Nazanin" pitchFamily="2" charset="-78"/>
              </a:rPr>
              <a:t>    عامل میکروبی سل بیش از 130 سال قبل توسط رابرت کخ کشف و در سال 1882 به جهانیان معرفی شد و همین کشف مهم زمینه کشف  داروهای موثر برای  درمان بیماری رافراهم آورد به طوری که اصول درمان این بیماری از حدود 60 سال قبل مشخص شده و بیش از  یک ربع قرن است که رژیم درمانی موثری برای آن در جهان مورد استفاده قرار گرفته است  </a:t>
            </a:r>
            <a:endParaRPr lang="fa-IR" sz="3200" b="1" dirty="0" smtClean="0">
              <a:cs typeface="B Nazanin" pitchFamily="2" charset="-78"/>
            </a:endParaRPr>
          </a:p>
          <a:p>
            <a:pPr algn="just" rtl="1" fontAlgn="auto">
              <a:spcBef>
                <a:spcPts val="0"/>
              </a:spcBef>
              <a:spcAft>
                <a:spcPts val="0"/>
              </a:spcAft>
              <a:defRPr/>
            </a:pPr>
            <a:endParaRPr lang="fa-IR" sz="3200" b="1" dirty="0">
              <a:cs typeface="B Nazanin" pitchFamily="2" charset="-78"/>
            </a:endParaRPr>
          </a:p>
          <a:p>
            <a:pPr algn="just" rtl="1" fontAlgn="auto">
              <a:spcBef>
                <a:spcPts val="0"/>
              </a:spcBef>
              <a:spcAft>
                <a:spcPts val="0"/>
              </a:spcAft>
              <a:buNone/>
              <a:defRPr/>
            </a:pPr>
            <a:endParaRPr lang="fa-IR" sz="3200" b="1" dirty="0" smtClean="0">
              <a:cs typeface="B Nazanin" pitchFamily="2" charset="-78"/>
            </a:endParaRPr>
          </a:p>
          <a:p>
            <a:pPr marL="0" indent="0" algn="just" rtl="1" fontAlgn="auto">
              <a:spcBef>
                <a:spcPts val="0"/>
              </a:spcBef>
              <a:spcAft>
                <a:spcPts val="0"/>
              </a:spcAft>
              <a:buFont typeface="Wingdings" pitchFamily="2" charset="2"/>
              <a:buNone/>
              <a:defRPr/>
            </a:pPr>
            <a:endParaRPr lang="fa-IR" sz="3200" b="1" dirty="0">
              <a:cs typeface="B Nazanin" pitchFamily="2" charset="-78"/>
            </a:endParaRPr>
          </a:p>
          <a:p>
            <a:pPr algn="just" rtl="1">
              <a:defRPr/>
            </a:pPr>
            <a:endParaRPr lang="en-CA" sz="3200" dirty="0">
              <a:cs typeface="B Nazanin"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714488"/>
            <a:ext cx="8715436" cy="4714908"/>
          </a:xfrm>
        </p:spPr>
        <p:txBody>
          <a:bodyPr>
            <a:normAutofit/>
          </a:bodyPr>
          <a:lstStyle/>
          <a:p>
            <a:pPr algn="just" rtl="1">
              <a:defRPr/>
            </a:pPr>
            <a:r>
              <a:rPr lang="fa-IR" sz="3200" dirty="0" smtClean="0">
                <a:cs typeface="B Nazanin" pitchFamily="2" charset="-78"/>
              </a:rPr>
              <a:t>    این دستاوردها سبب شد که بروز بیماری با چنان سرعتی رو به کاهش بگذارد که بسیاری از پزشکان به این باور برسند که برای سل تا سال 2000میلادی جایی به جز داخل کتابهای پزشکی باقی نخواهد ماند. ولی متاسفانه به دلیل غفلت دولت ها، بی توجهی و باورهای غلط مردم نسبت به این بیماری ،ظهور ویروس اچ آی وی و بروز مقاومت دارویی ناشی از مصرف اشتباه و ناقص داروها ،این امید تحقق نیافت. </a:t>
            </a:r>
            <a:endParaRPr lang="en-CA" sz="3200" dirty="0">
              <a:cs typeface="B Nazanin"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2976" y="1785926"/>
            <a:ext cx="7086600" cy="1928826"/>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lgn="ctr" rtl="1">
              <a:defRPr/>
            </a:pPr>
            <a:r>
              <a:rPr lang="fa-IR" sz="6600" dirty="0" smtClean="0">
                <a:solidFill>
                  <a:srgbClr val="FFC000"/>
                </a:solidFill>
                <a:effectLst>
                  <a:outerShdw blurRad="38100" dist="38100" dir="2700000" algn="tl">
                    <a:srgbClr val="000000">
                      <a:alpha val="43137"/>
                    </a:srgbClr>
                  </a:outerShdw>
                </a:effectLst>
                <a:cs typeface="B Titr" pitchFamily="2" charset="-78"/>
              </a:rPr>
              <a:t>اهمیت بیماری سل</a:t>
            </a:r>
            <a:endParaRPr lang="en-CA" sz="6600" dirty="0">
              <a:solidFill>
                <a:srgbClr val="FFC000"/>
              </a:solidFill>
              <a:effectLst>
                <a:outerShdw blurRad="38100" dist="38100" dir="2700000" algn="tl">
                  <a:srgbClr val="000000">
                    <a:alpha val="43137"/>
                  </a:srgbClr>
                </a:outerShdw>
              </a:effectLst>
              <a:cs typeface="B Titr"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571472" y="285728"/>
            <a:ext cx="8353425" cy="1077218"/>
          </a:xfrm>
          <a:prstGeom prst="rect">
            <a:avLst/>
          </a:prstGeom>
          <a:noFill/>
          <a:ln>
            <a:noFill/>
          </a:ln>
          <a:effectLst/>
          <a:extLst>
            <a:ext uri="{909E8E84-426E-40DD-AFC4-6F175D3DCCD1}">
              <a14:hiddenFill xmlns="" xmlns:a14="http://schemas.microsoft.com/office/drawing/2010/main">
                <a:solidFill>
                  <a:schemeClr val="tx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rtl="1" eaLnBrk="0" hangingPunct="0">
              <a:defRPr/>
            </a:pPr>
            <a:r>
              <a:rPr lang="fa-IR" sz="3200" b="1" dirty="0">
                <a:solidFill>
                  <a:srgbClr val="FFC000"/>
                </a:solidFill>
                <a:latin typeface="Arial Narrow" pitchFamily="34" charset="0"/>
                <a:cs typeface="B Titr" pitchFamily="2" charset="-78"/>
              </a:rPr>
              <a:t>چرا بیماری سل، </a:t>
            </a:r>
          </a:p>
          <a:p>
            <a:pPr algn="ctr" rtl="1" eaLnBrk="0" hangingPunct="0">
              <a:defRPr/>
            </a:pPr>
            <a:r>
              <a:rPr lang="fa-IR" sz="3200" b="1" dirty="0">
                <a:solidFill>
                  <a:srgbClr val="FFC000"/>
                </a:solidFill>
                <a:latin typeface="Arial Narrow" pitchFamily="34" charset="0"/>
                <a:cs typeface="B Titr" pitchFamily="2" charset="-78"/>
              </a:rPr>
              <a:t>تا این اندازه از نظر بهداشت عمومی اهمیت دارد؟</a:t>
            </a:r>
            <a:endParaRPr lang="en-US" sz="3200" b="1" dirty="0">
              <a:solidFill>
                <a:srgbClr val="FFC000"/>
              </a:solidFill>
              <a:effectLst>
                <a:outerShdw blurRad="38100" dist="38100" dir="2700000" algn="tl">
                  <a:srgbClr val="000000"/>
                </a:outerShdw>
              </a:effectLst>
              <a:latin typeface="Times New Roman" pitchFamily="18" charset="0"/>
              <a:cs typeface="B Titr" pitchFamily="2" charset="-78"/>
            </a:endParaRPr>
          </a:p>
        </p:txBody>
      </p:sp>
      <p:sp>
        <p:nvSpPr>
          <p:cNvPr id="5123" name="Text Box 3"/>
          <p:cNvSpPr txBox="1">
            <a:spLocks noChangeArrowheads="1"/>
          </p:cNvSpPr>
          <p:nvPr/>
        </p:nvSpPr>
        <p:spPr bwMode="auto">
          <a:xfrm>
            <a:off x="819150" y="5440363"/>
            <a:ext cx="184150" cy="457200"/>
          </a:xfrm>
          <a:prstGeom prst="rect">
            <a:avLst/>
          </a:prstGeom>
          <a:noFill/>
          <a:ln w="9525">
            <a:noFill/>
            <a:miter lim="800000"/>
            <a:headEnd/>
            <a:tailEnd/>
          </a:ln>
          <a:effectLst/>
        </p:spPr>
        <p:txBody>
          <a:bodyPr wrap="none">
            <a:spAutoFit/>
          </a:bodyPr>
          <a:lstStyle/>
          <a:p>
            <a:pPr algn="l" eaLnBrk="0" hangingPunct="0"/>
            <a:endParaRPr lang="en-GB" sz="2400">
              <a:solidFill>
                <a:schemeClr val="accent1"/>
              </a:solidFill>
              <a:latin typeface="airal narrow"/>
            </a:endParaRPr>
          </a:p>
        </p:txBody>
      </p:sp>
      <p:sp>
        <p:nvSpPr>
          <p:cNvPr id="24580" name="Text Box 4"/>
          <p:cNvSpPr txBox="1">
            <a:spLocks noChangeArrowheads="1"/>
          </p:cNvSpPr>
          <p:nvPr/>
        </p:nvSpPr>
        <p:spPr bwMode="auto">
          <a:xfrm>
            <a:off x="6310313" y="4714884"/>
            <a:ext cx="2833687" cy="461963"/>
          </a:xfrm>
          <a:prstGeom prst="rect">
            <a:avLst/>
          </a:prstGeom>
          <a:noFill/>
          <a:ln w="9525">
            <a:noFill/>
            <a:miter lim="800000"/>
            <a:headEnd/>
            <a:tailEnd/>
          </a:ln>
          <a:effectLst/>
        </p:spPr>
        <p:txBody>
          <a:bodyPr>
            <a:spAutoFit/>
          </a:bodyPr>
          <a:lstStyle/>
          <a:p>
            <a:pPr algn="ctr" rtl="1" eaLnBrk="0" hangingPunct="0"/>
            <a:r>
              <a:rPr lang="fa-IR" sz="2400" dirty="0">
                <a:latin typeface="Arial Narrow" pitchFamily="34" charset="0"/>
                <a:ea typeface="Arial Unicode MS" pitchFamily="34" charset="-128"/>
                <a:cs typeface="Arial Unicode MS" pitchFamily="34" charset="-128"/>
              </a:rPr>
              <a:t>تاثیر دیابت، اعتیاد، ......</a:t>
            </a:r>
            <a:endParaRPr lang="en-US" sz="2400" dirty="0">
              <a:latin typeface="Arial Narrow" pitchFamily="34" charset="0"/>
              <a:ea typeface="Arial Unicode MS" pitchFamily="34" charset="-128"/>
              <a:cs typeface="Arial Unicode MS" pitchFamily="34" charset="-128"/>
            </a:endParaRPr>
          </a:p>
        </p:txBody>
      </p:sp>
      <p:sp>
        <p:nvSpPr>
          <p:cNvPr id="24581" name="Text Box 5"/>
          <p:cNvSpPr txBox="1">
            <a:spLocks noChangeArrowheads="1"/>
          </p:cNvSpPr>
          <p:nvPr/>
        </p:nvSpPr>
        <p:spPr bwMode="auto">
          <a:xfrm>
            <a:off x="6361113" y="2219325"/>
            <a:ext cx="2603500" cy="460375"/>
          </a:xfrm>
          <a:prstGeom prst="rect">
            <a:avLst/>
          </a:prstGeom>
          <a:noFill/>
          <a:ln w="9525">
            <a:noFill/>
            <a:miter lim="800000"/>
            <a:headEnd/>
            <a:tailEnd/>
          </a:ln>
          <a:effectLst/>
        </p:spPr>
        <p:txBody>
          <a:bodyPr wrap="none">
            <a:spAutoFit/>
          </a:bodyPr>
          <a:lstStyle/>
          <a:p>
            <a:pPr algn="l" eaLnBrk="0" hangingPunct="0"/>
            <a:r>
              <a:rPr lang="fa-IR" sz="2400">
                <a:latin typeface="Arial Narrow" pitchFamily="34" charset="0"/>
                <a:ea typeface="Arial Unicode MS" pitchFamily="34" charset="-128"/>
                <a:cs typeface="Arial Unicode MS" pitchFamily="34" charset="-128"/>
              </a:rPr>
              <a:t>ارتباط تنگاتنگ با فقر</a:t>
            </a:r>
            <a:endParaRPr lang="en-US" sz="2400" b="1">
              <a:solidFill>
                <a:schemeClr val="accent1"/>
              </a:solidFill>
              <a:latin typeface="Times New Roman" pitchFamily="18" charset="0"/>
            </a:endParaRPr>
          </a:p>
        </p:txBody>
      </p:sp>
      <p:sp>
        <p:nvSpPr>
          <p:cNvPr id="24582" name="Text Box 6"/>
          <p:cNvSpPr txBox="1">
            <a:spLocks noChangeArrowheads="1"/>
          </p:cNvSpPr>
          <p:nvPr/>
        </p:nvSpPr>
        <p:spPr bwMode="auto">
          <a:xfrm>
            <a:off x="3071802" y="5072074"/>
            <a:ext cx="3962400" cy="831850"/>
          </a:xfrm>
          <a:prstGeom prst="rect">
            <a:avLst/>
          </a:prstGeom>
          <a:noFill/>
          <a:ln w="9525">
            <a:noFill/>
            <a:miter lim="800000"/>
            <a:headEnd/>
            <a:tailEnd/>
          </a:ln>
          <a:effectLst/>
        </p:spPr>
        <p:txBody>
          <a:bodyPr wrap="none">
            <a:spAutoFit/>
          </a:bodyPr>
          <a:lstStyle/>
          <a:p>
            <a:pPr algn="l" rtl="1" eaLnBrk="0" hangingPunct="0"/>
            <a:r>
              <a:rPr lang="fa-IR" sz="2400" dirty="0">
                <a:latin typeface="Arial Narrow" pitchFamily="34" charset="0"/>
                <a:ea typeface="Arial Unicode MS" pitchFamily="34" charset="-128"/>
                <a:cs typeface="Arial Unicode MS" pitchFamily="34" charset="-128"/>
              </a:rPr>
              <a:t>تشخیص و درمان سل، </a:t>
            </a:r>
          </a:p>
          <a:p>
            <a:pPr algn="l" eaLnBrk="0" hangingPunct="0"/>
            <a:r>
              <a:rPr lang="fa-IR" sz="2400" dirty="0">
                <a:latin typeface="Arial Narrow" pitchFamily="34" charset="0"/>
                <a:ea typeface="Arial Unicode MS" pitchFamily="34" charset="-128"/>
                <a:cs typeface="Arial Unicode MS" pitchFamily="34" charset="-128"/>
              </a:rPr>
              <a:t>حق مسلم هر بیمار مسلول است</a:t>
            </a:r>
            <a:endParaRPr lang="en-US" sz="2400" dirty="0">
              <a:latin typeface="Arial Narrow" pitchFamily="34" charset="0"/>
              <a:ea typeface="Arial Unicode MS" pitchFamily="34" charset="-128"/>
              <a:cs typeface="Arial Unicode MS" pitchFamily="34" charset="-128"/>
            </a:endParaRPr>
          </a:p>
        </p:txBody>
      </p:sp>
      <p:sp>
        <p:nvSpPr>
          <p:cNvPr id="24583" name="Text Box 7"/>
          <p:cNvSpPr txBox="1">
            <a:spLocks noChangeArrowheads="1"/>
          </p:cNvSpPr>
          <p:nvPr/>
        </p:nvSpPr>
        <p:spPr bwMode="auto">
          <a:xfrm>
            <a:off x="571472" y="2285992"/>
            <a:ext cx="2816225" cy="830262"/>
          </a:xfrm>
          <a:prstGeom prst="rect">
            <a:avLst/>
          </a:prstGeom>
          <a:noFill/>
          <a:ln w="9525">
            <a:noFill/>
            <a:miter lim="800000"/>
            <a:headEnd/>
            <a:tailEnd/>
          </a:ln>
          <a:effectLst/>
        </p:spPr>
        <p:txBody>
          <a:bodyPr>
            <a:spAutoFit/>
          </a:bodyPr>
          <a:lstStyle/>
          <a:p>
            <a:pPr algn="ctr" rtl="1" eaLnBrk="0" hangingPunct="0"/>
            <a:r>
              <a:rPr lang="fa-IR" sz="2400" dirty="0">
                <a:latin typeface="Arial Narrow" pitchFamily="34" charset="0"/>
                <a:ea typeface="Arial Unicode MS" pitchFamily="34" charset="-128"/>
                <a:cs typeface="Arial Unicode MS" pitchFamily="34" charset="-128"/>
              </a:rPr>
              <a:t>قابل اجتناب بودن موارد مرگ از سل </a:t>
            </a:r>
            <a:endParaRPr lang="en-US" sz="2400" dirty="0">
              <a:latin typeface="Arial Narrow" pitchFamily="34" charset="0"/>
              <a:ea typeface="Arial Unicode MS" pitchFamily="34" charset="-128"/>
              <a:cs typeface="Arial Unicode MS" pitchFamily="34" charset="-128"/>
            </a:endParaRPr>
          </a:p>
        </p:txBody>
      </p:sp>
      <p:pic>
        <p:nvPicPr>
          <p:cNvPr id="5128" name="Picture 8" descr="TB bacteria"/>
          <p:cNvPicPr>
            <a:picLocks noChangeAspect="1" noChangeArrowheads="1"/>
          </p:cNvPicPr>
          <p:nvPr/>
        </p:nvPicPr>
        <p:blipFill>
          <a:blip r:embed="rId2" cstate="print"/>
          <a:srcRect/>
          <a:stretch>
            <a:fillRect/>
          </a:stretch>
        </p:blipFill>
        <p:spPr bwMode="auto">
          <a:xfrm>
            <a:off x="3286116" y="2357430"/>
            <a:ext cx="2928958" cy="2154243"/>
          </a:xfrm>
          <a:prstGeom prst="rect">
            <a:avLst/>
          </a:prstGeom>
          <a:noFill/>
          <a:ln w="9525">
            <a:solidFill>
              <a:schemeClr val="tx1"/>
            </a:solidFill>
            <a:miter lim="800000"/>
            <a:headEnd/>
            <a:tailEnd/>
          </a:ln>
        </p:spPr>
      </p:pic>
      <p:sp>
        <p:nvSpPr>
          <p:cNvPr id="24586" name="Text Box 10"/>
          <p:cNvSpPr txBox="1">
            <a:spLocks noChangeArrowheads="1"/>
          </p:cNvSpPr>
          <p:nvPr/>
        </p:nvSpPr>
        <p:spPr bwMode="auto">
          <a:xfrm>
            <a:off x="214282" y="3500438"/>
            <a:ext cx="3275013" cy="831850"/>
          </a:xfrm>
          <a:prstGeom prst="rect">
            <a:avLst/>
          </a:prstGeom>
          <a:noFill/>
          <a:ln w="9525">
            <a:noFill/>
            <a:miter lim="800000"/>
            <a:headEnd/>
            <a:tailEnd/>
          </a:ln>
          <a:effectLst/>
        </p:spPr>
        <p:txBody>
          <a:bodyPr>
            <a:spAutoFit/>
          </a:bodyPr>
          <a:lstStyle/>
          <a:p>
            <a:pPr algn="ctr" rtl="1" eaLnBrk="0" hangingPunct="0"/>
            <a:r>
              <a:rPr lang="fa-IR" sz="2400" dirty="0">
                <a:latin typeface="Arial Narrow" pitchFamily="34" charset="0"/>
                <a:ea typeface="Arial Unicode MS" pitchFamily="34" charset="-128"/>
                <a:cs typeface="Arial Unicode MS" pitchFamily="34" charset="-128"/>
              </a:rPr>
              <a:t>تاثیر متقابل اچ آی وی و سل</a:t>
            </a:r>
            <a:endParaRPr lang="en-US" sz="2400" dirty="0">
              <a:latin typeface="Arial Narrow" pitchFamily="34" charset="0"/>
              <a:ea typeface="Arial Unicode MS" pitchFamily="34" charset="-128"/>
              <a:cs typeface="Arial Unicode MS" pitchFamily="34" charset="-128"/>
            </a:endParaRPr>
          </a:p>
        </p:txBody>
      </p:sp>
      <p:sp>
        <p:nvSpPr>
          <p:cNvPr id="24587" name="Text Box 11"/>
          <p:cNvSpPr txBox="1">
            <a:spLocks noChangeArrowheads="1"/>
          </p:cNvSpPr>
          <p:nvPr/>
        </p:nvSpPr>
        <p:spPr bwMode="auto">
          <a:xfrm>
            <a:off x="6380163" y="3571875"/>
            <a:ext cx="2592387" cy="461963"/>
          </a:xfrm>
          <a:prstGeom prst="rect">
            <a:avLst/>
          </a:prstGeom>
          <a:noFill/>
          <a:ln w="9525">
            <a:noFill/>
            <a:miter lim="800000"/>
            <a:headEnd/>
            <a:tailEnd/>
          </a:ln>
          <a:effectLst/>
        </p:spPr>
        <p:txBody>
          <a:bodyPr wrap="none">
            <a:spAutoFit/>
          </a:bodyPr>
          <a:lstStyle/>
          <a:p>
            <a:pPr algn="l" eaLnBrk="0" hangingPunct="0"/>
            <a:r>
              <a:rPr lang="fa-IR" sz="2400">
                <a:latin typeface="Arial Narrow" pitchFamily="34" charset="0"/>
                <a:ea typeface="Arial Unicode MS" pitchFamily="34" charset="-128"/>
                <a:cs typeface="Arial Unicode MS" pitchFamily="34" charset="-128"/>
              </a:rPr>
              <a:t>بروز مقاومت دارویی</a:t>
            </a:r>
            <a:endParaRPr lang="en-US" sz="2400">
              <a:latin typeface="Arial Narrow" pitchFamily="34" charset="0"/>
              <a:ea typeface="Arial Unicode MS" pitchFamily="34" charset="-128"/>
              <a:cs typeface="Arial Unicode MS" pitchFamily="34" charset="-128"/>
            </a:endParaRPr>
          </a:p>
        </p:txBody>
      </p:sp>
      <p:sp>
        <p:nvSpPr>
          <p:cNvPr id="11" name="Text Box 10"/>
          <p:cNvSpPr txBox="1">
            <a:spLocks noChangeArrowheads="1"/>
          </p:cNvSpPr>
          <p:nvPr/>
        </p:nvSpPr>
        <p:spPr bwMode="auto">
          <a:xfrm>
            <a:off x="214282" y="4643446"/>
            <a:ext cx="3275013" cy="830263"/>
          </a:xfrm>
          <a:prstGeom prst="rect">
            <a:avLst/>
          </a:prstGeom>
          <a:noFill/>
          <a:ln w="9525">
            <a:noFill/>
            <a:miter lim="800000"/>
            <a:headEnd/>
            <a:tailEnd/>
          </a:ln>
          <a:effectLst/>
        </p:spPr>
        <p:txBody>
          <a:bodyPr>
            <a:spAutoFit/>
          </a:bodyPr>
          <a:lstStyle/>
          <a:p>
            <a:pPr algn="ctr" rtl="1" eaLnBrk="0" hangingPunct="0"/>
            <a:r>
              <a:rPr lang="fa-IR" sz="2400" dirty="0">
                <a:latin typeface="Arial Narrow" pitchFamily="34" charset="0"/>
                <a:ea typeface="Arial Unicode MS" pitchFamily="34" charset="-128"/>
                <a:cs typeface="Arial Unicode MS" pitchFamily="34" charset="-128"/>
              </a:rPr>
              <a:t>تاثیر ضعف آگاهی و نگرش جامعه</a:t>
            </a:r>
            <a:endParaRPr lang="en-US" sz="2400" dirty="0">
              <a:latin typeface="Arial Narrow" pitchFamily="34" charset="0"/>
              <a:ea typeface="Arial Unicode MS" pitchFamily="34" charset="-128"/>
              <a:cs typeface="Arial Unicode MS" pitchFamily="34" charset="-12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8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58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58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58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580"/>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583"/>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p:bldP spid="24581" grpId="0"/>
      <p:bldP spid="24582" grpId="0"/>
      <p:bldP spid="24583" grpId="0"/>
      <p:bldP spid="24586" grpId="0"/>
      <p:bldP spid="24587"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rtl="1"/>
            <a:r>
              <a:rPr lang="fa-IR" sz="4000" dirty="0" smtClean="0">
                <a:solidFill>
                  <a:srgbClr val="FF0000"/>
                </a:solidFill>
                <a:cs typeface="B Titr" pitchFamily="2" charset="-78"/>
              </a:rPr>
              <a:t>اهمیت سل در چیست؟</a:t>
            </a:r>
            <a:endParaRPr lang="en-US" sz="4000" dirty="0">
              <a:solidFill>
                <a:srgbClr val="FF0000"/>
              </a:solidFill>
              <a:cs typeface="B Titr" pitchFamily="2" charset="-78"/>
            </a:endParaRPr>
          </a:p>
        </p:txBody>
      </p:sp>
      <p:sp>
        <p:nvSpPr>
          <p:cNvPr id="2" name="Content Placeholder 1"/>
          <p:cNvSpPr>
            <a:spLocks noGrp="1"/>
          </p:cNvSpPr>
          <p:nvPr>
            <p:ph sz="quarter" idx="1"/>
          </p:nvPr>
        </p:nvSpPr>
        <p:spPr>
          <a:xfrm>
            <a:off x="285720" y="1481328"/>
            <a:ext cx="8572560" cy="4525963"/>
          </a:xfrm>
        </p:spPr>
        <p:txBody>
          <a:bodyPr>
            <a:normAutofit fontScale="85000" lnSpcReduction="10000"/>
          </a:bodyPr>
          <a:lstStyle/>
          <a:p>
            <a:pPr algn="r" rtl="1"/>
            <a:r>
              <a:rPr lang="fa-IR" b="1" dirty="0" smtClean="0">
                <a:cs typeface="B Nazanin" pitchFamily="2" charset="-78"/>
              </a:rPr>
              <a:t>حدود یک سوم جمعیت جهان (2 میلیارد نفر) با میکروب سل آلوده شده اند</a:t>
            </a:r>
          </a:p>
          <a:p>
            <a:pPr algn="r" rtl="1"/>
            <a:endParaRPr lang="fa-IR" b="1" dirty="0" smtClean="0">
              <a:cs typeface="B Nazanin" pitchFamily="2" charset="-78"/>
            </a:endParaRPr>
          </a:p>
          <a:p>
            <a:pPr algn="r" rtl="1"/>
            <a:r>
              <a:rPr lang="fa-IR" b="1" dirty="0" smtClean="0">
                <a:cs typeface="B Nazanin" pitchFamily="2" charset="-78"/>
              </a:rPr>
              <a:t>سالانه 9 میلیون نفر به سل فعال مبتلا می شوند</a:t>
            </a:r>
          </a:p>
          <a:p>
            <a:pPr algn="r" rtl="1"/>
            <a:endParaRPr lang="fa-IR" b="1" dirty="0" smtClean="0">
              <a:cs typeface="B Nazanin" pitchFamily="2" charset="-78"/>
            </a:endParaRPr>
          </a:p>
          <a:p>
            <a:pPr algn="r" rtl="1"/>
            <a:r>
              <a:rPr lang="fa-IR" b="1" dirty="0" smtClean="0">
                <a:cs typeface="B Nazanin" pitchFamily="2" charset="-78"/>
              </a:rPr>
              <a:t>هر ساله حدود 1/5 میلیون نفر در اثر ابتلا به سل فوت می کنند</a:t>
            </a:r>
          </a:p>
          <a:p>
            <a:pPr algn="r" rtl="1">
              <a:buNone/>
            </a:pPr>
            <a:endParaRPr lang="fa-IR" b="1" dirty="0" smtClean="0">
              <a:cs typeface="B Nazanin" pitchFamily="2" charset="-78"/>
            </a:endParaRPr>
          </a:p>
          <a:p>
            <a:pPr algn="r" rtl="1"/>
            <a:r>
              <a:rPr lang="fa-IR" b="1" dirty="0" smtClean="0">
                <a:cs typeface="B Nazanin" pitchFamily="2" charset="-78"/>
              </a:rPr>
              <a:t>در هر ثانیه یک نفر به باسیل سل آلوده می شود</a:t>
            </a:r>
          </a:p>
          <a:p>
            <a:pPr algn="r" rtl="1"/>
            <a:r>
              <a:rPr lang="fa-IR" b="1" dirty="0" smtClean="0">
                <a:cs typeface="B Nazanin" pitchFamily="2" charset="-78"/>
              </a:rPr>
              <a:t>در هر 4  ثانیه یک نفر به بیماری سل مبتلا می شود</a:t>
            </a:r>
          </a:p>
          <a:p>
            <a:pPr algn="r" rtl="1"/>
            <a:r>
              <a:rPr lang="fa-IR" b="1" dirty="0" smtClean="0">
                <a:cs typeface="B Nazanin" pitchFamily="2" charset="-78"/>
              </a:rPr>
              <a:t>در هر 15 ثانیه یک نفر بر اثر ابتلا به سل فوت می کند </a:t>
            </a:r>
          </a:p>
          <a:p>
            <a:pPr algn="r" rtl="1"/>
            <a:r>
              <a:rPr lang="fa-IR" b="1" dirty="0" smtClean="0">
                <a:cs typeface="B Nazanin" pitchFamily="2" charset="-78"/>
              </a:rPr>
              <a:t>سل کشنده ترین بیماری عفونی در بین زنان جهان در سنین باروری است. </a:t>
            </a:r>
            <a:endParaRPr lang="en-US" b="1" dirty="0">
              <a:cs typeface="B Nazanin" pitchFamily="2" charset="-78"/>
            </a:endParaRPr>
          </a:p>
        </p:txBody>
      </p:sp>
    </p:spTree>
    <p:extLst>
      <p:ext uri="{BB962C8B-B14F-4D97-AF65-F5344CB8AC3E}">
        <p14:creationId xmlns="" xmlns:p14="http://schemas.microsoft.com/office/powerpoint/2010/main" val="243471954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00034" y="357166"/>
            <a:ext cx="8229600" cy="1143000"/>
          </a:xfrm>
        </p:spPr>
        <p:txBody>
          <a:bodyPr/>
          <a:lstStyle/>
          <a:p>
            <a:pPr algn="ctr" rtl="1"/>
            <a:r>
              <a:rPr lang="fa-IR" sz="3200" b="1" dirty="0" smtClean="0">
                <a:solidFill>
                  <a:srgbClr val="FF0000"/>
                </a:solidFill>
                <a:cs typeface="B Titr" pitchFamily="2" charset="-78"/>
              </a:rPr>
              <a:t>کشورهای در حال توسعه بیشتر درگیرند </a:t>
            </a:r>
            <a:endParaRPr lang="en-US" sz="3200" b="1" dirty="0">
              <a:solidFill>
                <a:srgbClr val="FF0000"/>
              </a:solidFill>
              <a:cs typeface="B Titr" pitchFamily="2" charset="-78"/>
            </a:endParaRPr>
          </a:p>
        </p:txBody>
      </p:sp>
      <p:sp>
        <p:nvSpPr>
          <p:cNvPr id="2" name="Content Placeholder 1"/>
          <p:cNvSpPr>
            <a:spLocks noGrp="1"/>
          </p:cNvSpPr>
          <p:nvPr>
            <p:ph sz="quarter" idx="1"/>
          </p:nvPr>
        </p:nvSpPr>
        <p:spPr>
          <a:xfrm>
            <a:off x="500034" y="1214422"/>
            <a:ext cx="8229600" cy="4857784"/>
          </a:xfrm>
        </p:spPr>
        <p:txBody>
          <a:bodyPr>
            <a:noAutofit/>
          </a:bodyPr>
          <a:lstStyle/>
          <a:p>
            <a:pPr algn="r" rtl="1"/>
            <a:endParaRPr lang="fa-IR" sz="2800" b="1" dirty="0" smtClean="0">
              <a:cs typeface="B Nazanin" pitchFamily="2" charset="-78"/>
            </a:endParaRPr>
          </a:p>
          <a:p>
            <a:pPr algn="r" rtl="1"/>
            <a:r>
              <a:rPr lang="fa-IR" sz="2800" b="1" dirty="0" smtClean="0">
                <a:cs typeface="B Nazanin" pitchFamily="2" charset="-78"/>
              </a:rPr>
              <a:t>90% موارد بیماری و مرگ ناشی از سل در کشورهای در حال توسعه رخ می دهد</a:t>
            </a:r>
          </a:p>
          <a:p>
            <a:pPr algn="r" rtl="1"/>
            <a:endParaRPr lang="fa-IR" sz="2800" b="1" dirty="0" smtClean="0">
              <a:cs typeface="B Nazanin" pitchFamily="2" charset="-78"/>
            </a:endParaRPr>
          </a:p>
          <a:p>
            <a:pPr algn="r" rtl="1"/>
            <a:endParaRPr lang="fa-IR" sz="2800" b="1" dirty="0" smtClean="0">
              <a:cs typeface="B Nazanin" pitchFamily="2" charset="-78"/>
            </a:endParaRPr>
          </a:p>
          <a:p>
            <a:pPr algn="r" rtl="1"/>
            <a:r>
              <a:rPr lang="fa-IR" sz="2800" b="1" dirty="0" smtClean="0">
                <a:cs typeface="B Nazanin" pitchFamily="2" charset="-78"/>
              </a:rPr>
              <a:t>75% موارد بیماری به فعال ترین گروه سنی از نظر اقتصادی تعلق دارد(سنین 15 تا 54 سال)</a:t>
            </a:r>
          </a:p>
          <a:p>
            <a:pPr algn="r" rtl="1"/>
            <a:endParaRPr lang="fa-IR" sz="2800" b="1" dirty="0" smtClean="0">
              <a:cs typeface="B Nazanin" pitchFamily="2" charset="-78"/>
            </a:endParaRPr>
          </a:p>
          <a:p>
            <a:pPr algn="r" rtl="1"/>
            <a:endParaRPr lang="fa-IR" sz="2800" b="1" dirty="0" smtClean="0">
              <a:cs typeface="B Nazanin" pitchFamily="2" charset="-78"/>
            </a:endParaRPr>
          </a:p>
          <a:p>
            <a:pPr algn="r" rtl="1"/>
            <a:r>
              <a:rPr lang="fa-IR" sz="2800" b="1" dirty="0" smtClean="0">
                <a:cs typeface="B Nazanin" pitchFamily="2" charset="-78"/>
              </a:rPr>
              <a:t>لطمه های اقتصادی به خانواده ها</a:t>
            </a:r>
          </a:p>
          <a:p>
            <a:pPr algn="r" rtl="1">
              <a:buNone/>
            </a:pPr>
            <a:endParaRPr lang="fa-IR" sz="2800" b="1" dirty="0" smtClean="0">
              <a:cs typeface="B Nazanin" pitchFamily="2" charset="-78"/>
            </a:endParaRPr>
          </a:p>
          <a:p>
            <a:pPr algn="r" rtl="1"/>
            <a:endParaRPr lang="fa-IR" sz="2800" b="1" dirty="0" smtClean="0">
              <a:cs typeface="B Nazanin" pitchFamily="2" charset="-78"/>
            </a:endParaRPr>
          </a:p>
          <a:p>
            <a:pPr algn="r" rtl="1"/>
            <a:r>
              <a:rPr lang="fa-IR" sz="2800" b="1" dirty="0" smtClean="0">
                <a:cs typeface="B Nazanin" pitchFamily="2" charset="-78"/>
              </a:rPr>
              <a:t>اثرات منفی غیر مستقیم در کیفیت زندگی(طرد شدن زنان مبتلا از خانواده هایشان – ترک تحصیل فرزندان بیماران)</a:t>
            </a:r>
          </a:p>
          <a:p>
            <a:pPr algn="r" rtl="1"/>
            <a:endParaRPr lang="fa-IR" sz="2800" b="1" dirty="0" smtClean="0">
              <a:cs typeface="B Nazanin" pitchFamily="2" charset="-78"/>
            </a:endParaRPr>
          </a:p>
          <a:p>
            <a:pPr algn="r" rtl="1"/>
            <a:endParaRPr lang="fa-IR" sz="2800" b="1" dirty="0" smtClean="0">
              <a:cs typeface="B Nazanin" pitchFamily="2" charset="-78"/>
            </a:endParaRPr>
          </a:p>
          <a:p>
            <a:pPr algn="r" rtl="1"/>
            <a:endParaRPr lang="fa-IR" sz="2800" b="1" dirty="0" smtClean="0">
              <a:cs typeface="B Nazanin" pitchFamily="2" charset="-78"/>
            </a:endParaRPr>
          </a:p>
          <a:p>
            <a:pPr algn="r" rtl="1"/>
            <a:endParaRPr lang="fa-IR" sz="2800" b="1" dirty="0" smtClean="0">
              <a:cs typeface="B Nazanin" pitchFamily="2" charset="-78"/>
            </a:endParaRPr>
          </a:p>
          <a:p>
            <a:pPr algn="r" rtl="1">
              <a:buNone/>
            </a:pPr>
            <a:r>
              <a:rPr lang="fa-IR" sz="2800" b="1" dirty="0" smtClean="0">
                <a:cs typeface="B Nazanin" pitchFamily="2" charset="-78"/>
              </a:rPr>
              <a:t> </a:t>
            </a:r>
            <a:endParaRPr lang="en-US" sz="2800" b="1" dirty="0">
              <a:cs typeface="B Nazanin" pitchFamily="2" charset="-78"/>
            </a:endParaRPr>
          </a:p>
        </p:txBody>
      </p:sp>
    </p:spTree>
    <p:extLst>
      <p:ext uri="{BB962C8B-B14F-4D97-AF65-F5344CB8AC3E}">
        <p14:creationId xmlns="" xmlns:p14="http://schemas.microsoft.com/office/powerpoint/2010/main" val="1478845763"/>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Foundry</Template>
  <TotalTime>226</TotalTime>
  <Words>917</Words>
  <Application>Microsoft Office PowerPoint</Application>
  <PresentationFormat>On-screen Show (4:3)</PresentationFormat>
  <Paragraphs>216</Paragraphs>
  <Slides>25</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Median</vt:lpstr>
      <vt:lpstr>Chart</vt:lpstr>
      <vt:lpstr>Slide 1</vt:lpstr>
      <vt:lpstr>بیماری سل</vt:lpstr>
      <vt:lpstr>Slide 3</vt:lpstr>
      <vt:lpstr>Slide 4</vt:lpstr>
      <vt:lpstr>Slide 5</vt:lpstr>
      <vt:lpstr>اهمیت بیماری سل</vt:lpstr>
      <vt:lpstr>Slide 7</vt:lpstr>
      <vt:lpstr>اهمیت سل در چیست؟</vt:lpstr>
      <vt:lpstr>کشورهای در حال توسعه بیشتر درگیرند </vt:lpstr>
      <vt:lpstr>چرا بار جهانی سل روند صعودی داشته؟</vt:lpstr>
      <vt:lpstr>Slide 11</vt:lpstr>
      <vt:lpstr>TB Burden – 2013 A comparative Table- Estimated by WHO</vt:lpstr>
      <vt:lpstr>Slide 13</vt:lpstr>
      <vt:lpstr>Slide 14</vt:lpstr>
      <vt:lpstr>Slide 15</vt:lpstr>
      <vt:lpstr>میزان بروز گزارش شده سل – ایران 1393</vt:lpstr>
      <vt:lpstr>فراوانی نسبی بیماران جدید مبتلا به سل برحسب  “ملیت”  و “وضعیت زندانی بودن”</vt:lpstr>
      <vt:lpstr>Slide 18</vt:lpstr>
      <vt:lpstr>Slide 19</vt:lpstr>
      <vt:lpstr>Slide 20</vt:lpstr>
      <vt:lpstr>Slide 21</vt:lpstr>
      <vt:lpstr>Slide 22</vt:lpstr>
      <vt:lpstr>Slide 23</vt:lpstr>
      <vt:lpstr>Slide 24</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hedayati-me</cp:lastModifiedBy>
  <cp:revision>67</cp:revision>
  <dcterms:created xsi:type="dcterms:W3CDTF">2014-10-14T18:57:40Z</dcterms:created>
  <dcterms:modified xsi:type="dcterms:W3CDTF">2015-10-01T09:21:05Z</dcterms:modified>
</cp:coreProperties>
</file>