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3" r:id="rId3"/>
    <p:sldId id="285" r:id="rId4"/>
    <p:sldId id="287" r:id="rId5"/>
    <p:sldId id="289" r:id="rId6"/>
    <p:sldId id="291" r:id="rId7"/>
    <p:sldId id="260"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79" r:id="rId21"/>
    <p:sldId id="280" r:id="rId22"/>
    <p:sldId id="292"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966B03DC-53FA-4E96-8CB5-A2CECC7EFF7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6B03DC-53FA-4E96-8CB5-A2CECC7EFF7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6B03DC-53FA-4E96-8CB5-A2CECC7EFF7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B4D429-C57B-46B5-B63E-786835550CEB}" type="datetimeFigureOut">
              <a:rPr lang="fa-IR" smtClean="0"/>
              <a:pPr/>
              <a:t>1435/02/09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966B03DC-53FA-4E96-8CB5-A2CECC7EFF71}"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B4D429-C57B-46B5-B63E-786835550CEB}" type="datetimeFigureOut">
              <a:rPr lang="fa-IR" smtClean="0"/>
              <a:pPr/>
              <a:t>1435/02/09</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6B03DC-53FA-4E96-8CB5-A2CECC7EFF71}"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429000"/>
            <a:ext cx="7851648" cy="1571636"/>
          </a:xfrm>
        </p:spPr>
        <p:txBody>
          <a:bodyPr>
            <a:normAutofit/>
          </a:bodyPr>
          <a:lstStyle/>
          <a:p>
            <a:pPr algn="ctr"/>
            <a:r>
              <a:rPr lang="en-US" sz="3200" dirty="0" smtClean="0">
                <a:solidFill>
                  <a:srgbClr val="C00000"/>
                </a:solidFill>
                <a:cs typeface="B Titr" pitchFamily="2" charset="-78"/>
              </a:rPr>
              <a:t>  </a:t>
            </a:r>
            <a:r>
              <a:rPr lang="fa-IR" sz="3200" dirty="0" smtClean="0">
                <a:solidFill>
                  <a:srgbClr val="C00000"/>
                </a:solidFill>
                <a:cs typeface="B Titr" pitchFamily="2" charset="-78"/>
              </a:rPr>
              <a:t>و خانواده</a:t>
            </a:r>
            <a:r>
              <a:rPr lang="en-US" sz="3200" dirty="0" smtClean="0">
                <a:solidFill>
                  <a:srgbClr val="C00000"/>
                </a:solidFill>
                <a:cs typeface="B Titr" pitchFamily="2" charset="-78"/>
              </a:rPr>
              <a:t>HIV  /AIDS</a:t>
            </a:r>
            <a:endParaRPr lang="fa-IR" sz="3200" dirty="0">
              <a:solidFill>
                <a:srgbClr val="C00000"/>
              </a:solidFill>
              <a:cs typeface="B Titr" pitchFamily="2" charset="-78"/>
            </a:endParaRPr>
          </a:p>
        </p:txBody>
      </p:sp>
      <p:pic>
        <p:nvPicPr>
          <p:cNvPr id="3" name="Picture 2" descr="E:\taswir\بیماریها\untitled1.bmp"/>
          <p:cNvPicPr>
            <a:picLocks noChangeAspect="1" noChangeArrowheads="1"/>
          </p:cNvPicPr>
          <p:nvPr/>
        </p:nvPicPr>
        <p:blipFill>
          <a:blip r:embed="rId2"/>
          <a:srcRect/>
          <a:stretch>
            <a:fillRect/>
          </a:stretch>
        </p:blipFill>
        <p:spPr bwMode="auto">
          <a:xfrm>
            <a:off x="2500298" y="0"/>
            <a:ext cx="4214842" cy="4071942"/>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28736"/>
            <a:ext cx="8229600" cy="4389120"/>
          </a:xfrm>
        </p:spPr>
        <p:txBody>
          <a:bodyPr>
            <a:normAutofit/>
          </a:bodyPr>
          <a:lstStyle/>
          <a:p>
            <a:pPr algn="just">
              <a:lnSpc>
                <a:spcPct val="150000"/>
              </a:lnSpc>
            </a:pPr>
            <a:r>
              <a:rPr lang="fa-IR" sz="3200" dirty="0" smtClean="0">
                <a:cs typeface="B Nazanin" pitchFamily="2" charset="-78"/>
              </a:rPr>
              <a:t>به </a:t>
            </a:r>
            <a:r>
              <a:rPr lang="fa-IR" sz="2400" dirty="0" smtClean="0">
                <a:cs typeface="B Nazanin" pitchFamily="2" charset="-78"/>
              </a:rPr>
              <a:t>جاي اينكه سعي كنيم با ايجاد محدوديت ، كنترل كردن ، دخالت كردن ، نصيحت از رفتارهاي پر خطر مانند دوستي با جنس مخالف و مصرف مواد ، پيشگيري كنيم ، بهتر است روابط خانوادگی را گرمتر، اختلافات خانوادگي را كمتر ، ارتباط با فرزندان را بيشتر كنيم </a:t>
            </a:r>
            <a:r>
              <a:rPr lang="fa-IR" sz="3200" dirty="0" smtClean="0">
                <a:cs typeface="B Nazanin" pitchFamily="2" charset="-78"/>
              </a:rPr>
              <a:t>.</a:t>
            </a:r>
            <a:endParaRPr lang="fa-IR" sz="32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solidFill>
                  <a:srgbClr val="FF0000"/>
                </a:solidFill>
                <a:cs typeface="B Titr" pitchFamily="2" charset="-78"/>
              </a:rPr>
              <a:t>عوامل محافظت كننده از رفتارهاي پرخطر</a:t>
            </a:r>
            <a:endParaRPr lang="fa-IR" sz="2400"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20000"/>
          </a:bodyPr>
          <a:lstStyle/>
          <a:p>
            <a:pPr>
              <a:lnSpc>
                <a:spcPct val="150000"/>
              </a:lnSpc>
            </a:pPr>
            <a:r>
              <a:rPr lang="fa-IR" dirty="0" smtClean="0">
                <a:cs typeface="B Nazanin" pitchFamily="2" charset="-78"/>
              </a:rPr>
              <a:t>پيوند خانواد گي قوي</a:t>
            </a:r>
          </a:p>
          <a:p>
            <a:pPr>
              <a:lnSpc>
                <a:spcPct val="150000"/>
              </a:lnSpc>
            </a:pPr>
            <a:r>
              <a:rPr lang="fa-IR" dirty="0" smtClean="0">
                <a:cs typeface="B Nazanin" pitchFamily="2" charset="-78"/>
              </a:rPr>
              <a:t>موفقيت تحصيلي</a:t>
            </a:r>
          </a:p>
          <a:p>
            <a:pPr>
              <a:lnSpc>
                <a:spcPct val="150000"/>
              </a:lnSpc>
            </a:pPr>
            <a:r>
              <a:rPr lang="fa-IR" dirty="0" smtClean="0">
                <a:cs typeface="B Nazanin" pitchFamily="2" charset="-78"/>
              </a:rPr>
              <a:t>نظارت والدين بر ارتباط فرزندان با دوستان</a:t>
            </a:r>
          </a:p>
          <a:p>
            <a:pPr>
              <a:lnSpc>
                <a:spcPct val="150000"/>
              </a:lnSpc>
            </a:pPr>
            <a:r>
              <a:rPr lang="fa-IR" dirty="0" smtClean="0">
                <a:cs typeface="B Nazanin" pitchFamily="2" charset="-78"/>
              </a:rPr>
              <a:t>ارتباط نزديك والدين با فرزندان</a:t>
            </a:r>
          </a:p>
          <a:p>
            <a:pPr>
              <a:lnSpc>
                <a:spcPct val="150000"/>
              </a:lnSpc>
            </a:pPr>
            <a:r>
              <a:rPr lang="fa-IR" dirty="0" smtClean="0">
                <a:cs typeface="B Nazanin" pitchFamily="2" charset="-78"/>
              </a:rPr>
              <a:t>پيوند و ارتباط قوي والدين با نهاد هاي مدرسه – مساجد </a:t>
            </a:r>
          </a:p>
          <a:p>
            <a:pPr>
              <a:lnSpc>
                <a:spcPct val="150000"/>
              </a:lnSpc>
            </a:pPr>
            <a:r>
              <a:rPr lang="fa-IR" dirty="0" smtClean="0">
                <a:cs typeface="B Nazanin" pitchFamily="2" charset="-78"/>
              </a:rPr>
              <a:t>داشتن عقايد متعارف و هنجار در ارتباط با دختر و پسر</a:t>
            </a:r>
          </a:p>
          <a:p>
            <a:pPr>
              <a:lnSpc>
                <a:spcPct val="150000"/>
              </a:lnSpc>
            </a:pPr>
            <a:r>
              <a:rPr lang="fa-IR" dirty="0" smtClean="0">
                <a:cs typeface="B Nazanin" pitchFamily="2" charset="-78"/>
              </a:rPr>
              <a:t>پس خانواده مي تواند مثل يك سپرفرزند ان را از انحرافات و آسيب هاي اجتماعي حفاظت کند.</a:t>
            </a:r>
            <a:endParaRPr lang="fa-IR"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14488"/>
            <a:ext cx="8229600" cy="4389120"/>
          </a:xfrm>
        </p:spPr>
        <p:txBody>
          <a:bodyPr>
            <a:normAutofit/>
          </a:bodyPr>
          <a:lstStyle/>
          <a:p>
            <a:pPr algn="just">
              <a:lnSpc>
                <a:spcPct val="150000"/>
              </a:lnSpc>
            </a:pPr>
            <a:r>
              <a:rPr lang="fa-IR" sz="2400" dirty="0" smtClean="0">
                <a:cs typeface="B Nazanin" pitchFamily="2" charset="-78"/>
              </a:rPr>
              <a:t>به جاي آن كه سعي كنيم با خريداري امكانات و خواستهاي فرزندان از رفتارهاي پر خطر آنها پيشگيري كنيم بهتر است وقت بيشتري براي آنها بگذاريم.</a:t>
            </a:r>
          </a:p>
          <a:p>
            <a:pPr algn="just">
              <a:lnSpc>
                <a:spcPct val="150000"/>
              </a:lnSpc>
            </a:pPr>
            <a:r>
              <a:rPr lang="fa-IR" sz="2400" dirty="0" smtClean="0">
                <a:cs typeface="B Nazanin" pitchFamily="2" charset="-78"/>
              </a:rPr>
              <a:t>با آنان صحبت كنيم ، محبت خود را به آنان بيان كنيم و احترام بيشتري براي آنان بگذاريم.</a:t>
            </a:r>
          </a:p>
          <a:p>
            <a:pPr>
              <a:lnSpc>
                <a:spcPct val="200000"/>
              </a:lnSpc>
            </a:pPr>
            <a:r>
              <a:rPr lang="fa-IR" sz="2400" dirty="0" smtClean="0">
                <a:cs typeface="B Nazanin" pitchFamily="2" charset="-78"/>
              </a:rPr>
              <a:t>به جاي آنكه سعي كنيم امكانات مادي بيشتري به فرزندانمان بدهيم ، سعي كنيم والدين قوی و توانمند تري براي آنها باشيم</a:t>
            </a:r>
          </a:p>
          <a:p>
            <a:pPr>
              <a:lnSpc>
                <a:spcPct val="200000"/>
              </a:lnSpc>
            </a:pPr>
            <a:endParaRPr lang="fa-IR" sz="2400" dirty="0" smtClean="0">
              <a:cs typeface="B Nazanin" pitchFamily="2" charset="-78"/>
            </a:endParaRPr>
          </a:p>
          <a:p>
            <a:pPr algn="just">
              <a:lnSpc>
                <a:spcPct val="150000"/>
              </a:lnSpc>
            </a:pP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smtClean="0">
                <a:solidFill>
                  <a:srgbClr val="FF0000"/>
                </a:solidFill>
                <a:cs typeface="B Titr" pitchFamily="2" charset="-78"/>
              </a:rPr>
              <a:t>انواع خانواده ها از نظر فرزند پروري </a:t>
            </a:r>
            <a:endParaRPr lang="fa-IR" sz="32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ctr"/>
            <a:r>
              <a:rPr lang="fa-IR" sz="2400" dirty="0" smtClean="0">
                <a:solidFill>
                  <a:srgbClr val="FF0000"/>
                </a:solidFill>
                <a:cs typeface="B Nazanin" pitchFamily="2" charset="-78"/>
              </a:rPr>
              <a:t>خانوادهاي مستبد (دستور،قانون وتوقع زیاد،محبت کم)</a:t>
            </a:r>
          </a:p>
          <a:p>
            <a:pPr marL="514350" indent="-514350">
              <a:buFont typeface="+mj-lt"/>
              <a:buAutoNum type="arabicPeriod"/>
            </a:pPr>
            <a:r>
              <a:rPr lang="fa-IR" sz="2400" dirty="0" smtClean="0">
                <a:cs typeface="B Nazanin" pitchFamily="2" charset="-78"/>
              </a:rPr>
              <a:t>قانون هاي خانوادگي زياد است ولي محبت و توجه اندك است </a:t>
            </a:r>
          </a:p>
          <a:p>
            <a:pPr marL="514350" indent="-514350">
              <a:buFont typeface="+mj-lt"/>
              <a:buAutoNum type="arabicPeriod"/>
            </a:pPr>
            <a:r>
              <a:rPr lang="fa-IR" sz="2400" dirty="0" smtClean="0">
                <a:cs typeface="B Nazanin" pitchFamily="2" charset="-78"/>
              </a:rPr>
              <a:t>والدين براي بچه ها برنامه ريزي مي كنند .و به علايق فرزندان خود چندان اعتنایی ندارد</a:t>
            </a:r>
          </a:p>
          <a:p>
            <a:pPr marL="514350" indent="-514350">
              <a:buFont typeface="+mj-lt"/>
              <a:buAutoNum type="arabicPeriod"/>
            </a:pPr>
            <a:r>
              <a:rPr lang="fa-IR" sz="2400" dirty="0" smtClean="0">
                <a:cs typeface="B Nazanin" pitchFamily="2" charset="-78"/>
              </a:rPr>
              <a:t>والدين مستبد از فرزندان انتظارات زيادي دارند</a:t>
            </a:r>
          </a:p>
          <a:p>
            <a:pPr marL="514350" indent="-514350">
              <a:buFont typeface="+mj-lt"/>
              <a:buAutoNum type="arabicPeriod"/>
            </a:pPr>
            <a:r>
              <a:rPr lang="fa-IR" sz="2400" dirty="0" smtClean="0">
                <a:cs typeface="B Nazanin" pitchFamily="2" charset="-78"/>
              </a:rPr>
              <a:t>ابراز محبت و علاقه به فرزندان به شدت كم است </a:t>
            </a:r>
          </a:p>
          <a:p>
            <a:pPr marL="514350" indent="-514350">
              <a:buFont typeface="+mj-lt"/>
              <a:buAutoNum type="arabicPeriod"/>
            </a:pPr>
            <a:r>
              <a:rPr lang="fa-IR" sz="2400" dirty="0" smtClean="0">
                <a:cs typeface="B Nazanin" pitchFamily="2" charset="-78"/>
              </a:rPr>
              <a:t>سبك برخورد آنان با خطاهاي فرزندان خشن است.</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fa-IR" sz="2400" dirty="0" smtClean="0">
                <a:cs typeface="B Nazanin" pitchFamily="2" charset="-78"/>
              </a:rPr>
              <a:t>اگر چه فرزندان خانواده مستبد ظاهرا منظم ، در تحصيل تا حدودي موفق هستند ولي اين ظاهر قضيه است . آنها در دوران رشد و بزرگسالي با مشكلات متعددی روبرو مي شوند . آنها ارتباط اجتماعي ضعيفي دارند ، تصميم گيري آنان بسيار ضعيف است ، ودر آینده احتمال زيادي دارد كه در مسير زندگي دچار اشتباه شوند.</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Autofit/>
          </a:bodyPr>
          <a:lstStyle/>
          <a:p>
            <a:pPr algn="ctr"/>
            <a:r>
              <a:rPr lang="fa-IR" sz="2800" dirty="0" smtClean="0">
                <a:solidFill>
                  <a:srgbClr val="FF0000"/>
                </a:solidFill>
                <a:cs typeface="B Titr" pitchFamily="2" charset="-78"/>
              </a:rPr>
              <a:t>خانواده آسان گير : توجه و محبت زياد ، انتظار اندك </a:t>
            </a:r>
            <a:endParaRPr lang="fa-IR" sz="2800" dirty="0">
              <a:solidFill>
                <a:srgbClr val="FF0000"/>
              </a:solidFill>
              <a:cs typeface="B Titr" pitchFamily="2" charset="-78"/>
            </a:endParaRPr>
          </a:p>
        </p:txBody>
      </p:sp>
      <p:sp>
        <p:nvSpPr>
          <p:cNvPr id="3" name="Content Placeholder 2"/>
          <p:cNvSpPr>
            <a:spLocks noGrp="1"/>
          </p:cNvSpPr>
          <p:nvPr>
            <p:ph idx="1"/>
          </p:nvPr>
        </p:nvSpPr>
        <p:spPr>
          <a:xfrm>
            <a:off x="500034" y="1714488"/>
            <a:ext cx="8229600" cy="4389120"/>
          </a:xfrm>
        </p:spPr>
        <p:txBody>
          <a:bodyPr>
            <a:normAutofit/>
          </a:bodyPr>
          <a:lstStyle/>
          <a:p>
            <a:pPr marL="514350" indent="-514350" algn="just">
              <a:buFont typeface="+mj-lt"/>
              <a:buAutoNum type="arabicPeriod"/>
            </a:pPr>
            <a:r>
              <a:rPr lang="fa-IR" sz="2400" dirty="0" smtClean="0">
                <a:cs typeface="B Nazanin" pitchFamily="2" charset="-78"/>
              </a:rPr>
              <a:t>در خانواده آسان گير انتظار و توقع و مسئوليت پذيري از فرزند كم و محبت و توجه زياد است .</a:t>
            </a:r>
          </a:p>
          <a:p>
            <a:pPr marL="514350" indent="-514350" algn="just">
              <a:buFont typeface="+mj-lt"/>
              <a:buAutoNum type="arabicPeriod"/>
            </a:pPr>
            <a:r>
              <a:rPr lang="fa-IR" sz="2400" dirty="0" smtClean="0">
                <a:cs typeface="B Nazanin" pitchFamily="2" charset="-78"/>
              </a:rPr>
              <a:t>آنها همه امكانات زندگي و مادي را در خدمت فرزند قرار داده تا احساس نارضايتي نكنند و سختي تحمل نكنندو توقع مسئوليت از فرزندرا باعث رنجش و ناراحتي فرزند مي دانند و بنابراين آنان را بيش از اندازه آزاد، بي مسئوليت و بي برنامه مي گذارند.</a:t>
            </a:r>
          </a:p>
          <a:p>
            <a:pPr marL="514350" indent="-514350" algn="just">
              <a:buFont typeface="+mj-lt"/>
              <a:buAutoNum type="arabicPeriod"/>
            </a:pPr>
            <a:r>
              <a:rPr lang="fa-IR" sz="2400" dirty="0" smtClean="0">
                <a:cs typeface="B Nazanin" pitchFamily="2" charset="-78"/>
              </a:rPr>
              <a:t>اين والدين نحوه سازگار شدن فرزند را با شرايط زندگي به فرزندان نمي آموزند</a:t>
            </a:r>
          </a:p>
          <a:p>
            <a:pPr marL="514350" indent="-514350" algn="just">
              <a:buFont typeface="+mj-lt"/>
              <a:buAutoNum type="arabicPeriod"/>
            </a:pPr>
            <a:r>
              <a:rPr lang="fa-IR" sz="2400" dirty="0" smtClean="0">
                <a:cs typeface="B Nazanin" pitchFamily="2" charset="-78"/>
              </a:rPr>
              <a:t>فرزندان آنان در بزرگسالي مرتبا با شكست و ناكامي روبرو ميشوند</a:t>
            </a:r>
          </a:p>
          <a:p>
            <a:pPr marL="514350" indent="-514350" algn="just">
              <a:buFont typeface="+mj-lt"/>
              <a:buAutoNum type="arabicPeriod"/>
            </a:pPr>
            <a:r>
              <a:rPr lang="fa-IR" sz="2400" dirty="0" smtClean="0">
                <a:cs typeface="B Nazanin" pitchFamily="2" charset="-78"/>
              </a:rPr>
              <a:t>والدين مي گويند بچه ها بايد بچگي كنند و جوان ، جواني. فرزند را لاي پنبه بزرگ ميكنند</a:t>
            </a:r>
            <a:r>
              <a:rPr lang="fa-IR" dirty="0" smtClean="0">
                <a:cs typeface="2  Nazanin" pitchFamily="2" charset="-78"/>
              </a:rPr>
              <a:t>.</a:t>
            </a:r>
            <a:endParaRPr lang="fa-IR" dirty="0">
              <a:cs typeface="2  Nazanin" pitchFamily="2" charset="-78"/>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smtClean="0">
                <a:solidFill>
                  <a:srgbClr val="FF0000"/>
                </a:solidFill>
                <a:cs typeface="B Titr" pitchFamily="2" charset="-78"/>
              </a:rPr>
              <a:t>ادامه خانواده آسان گير </a:t>
            </a:r>
            <a:endParaRPr lang="fa-IR" sz="32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200000"/>
              </a:lnSpc>
            </a:pPr>
            <a:r>
              <a:rPr lang="fa-IR" sz="2400" dirty="0" smtClean="0">
                <a:cs typeface="B Nazanin" pitchFamily="2" charset="-78"/>
              </a:rPr>
              <a:t>نكته مهم آن است كه فرزندي كه در خانواده ، هیچ مسئوليت نمي پذيرد چگونه در آينده مي تواند مسئوليت پذير باشد . آنان در جامعه انتظار سختي و ناكامي ندارند و تحمل آنان كم است و اينها بيشتر دچار رفتارهاي ضد اجتماعي و مصرف مواد مي شوند.</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solidFill>
                  <a:srgbClr val="FF0000"/>
                </a:solidFill>
                <a:cs typeface="B Titr" pitchFamily="2" charset="-78"/>
              </a:rPr>
              <a:t>خانواده غافل: نه انتظار و نه توجه و محبت </a:t>
            </a:r>
            <a:endParaRPr lang="fa-IR" sz="32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200000"/>
              </a:lnSpc>
            </a:pPr>
            <a:r>
              <a:rPr lang="fa-IR" sz="2400" dirty="0" smtClean="0">
                <a:cs typeface="B Nazanin" pitchFamily="2" charset="-78"/>
              </a:rPr>
              <a:t>والدين از فرزندان جدا بوده و كاري به كار آنها ندارند . مثل فرزندان طلاق. در اين خانواده ها فقط نيازهاي اوليه مثل پوشاك و تحصيل را تامين مي كنند ولي به ساير موارد عاطفي ، روانی و پشتیبانی فرزندان توجهی ندارند.</a:t>
            </a:r>
          </a:p>
          <a:p>
            <a:pPr algn="just">
              <a:lnSpc>
                <a:spcPct val="200000"/>
              </a:lnSpc>
            </a:pPr>
            <a:r>
              <a:rPr lang="fa-IR" sz="2400" dirty="0" smtClean="0">
                <a:cs typeface="B Nazanin" pitchFamily="2" charset="-78"/>
              </a:rPr>
              <a:t>فرزندي كه مورد بي توجهي و غفلت قرار گيرد احتمال زيادي دارد در آينده بزهكاري و بد رفتاري و رفتار پرخطرشود .</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smtClean="0">
                <a:solidFill>
                  <a:srgbClr val="FF0000"/>
                </a:solidFill>
                <a:cs typeface="B Titr" pitchFamily="2" charset="-78"/>
              </a:rPr>
              <a:t>ادامه خانواده غافل</a:t>
            </a:r>
            <a:endParaRPr lang="fa-IR" sz="3200" dirty="0">
              <a:solidFill>
                <a:srgbClr val="FF0000"/>
              </a:solidFill>
              <a:cs typeface="B Titr" pitchFamily="2" charset="-78"/>
            </a:endParaRPr>
          </a:p>
        </p:txBody>
      </p:sp>
      <p:sp>
        <p:nvSpPr>
          <p:cNvPr id="3" name="Content Placeholder 2"/>
          <p:cNvSpPr>
            <a:spLocks noGrp="1"/>
          </p:cNvSpPr>
          <p:nvPr>
            <p:ph idx="1"/>
          </p:nvPr>
        </p:nvSpPr>
        <p:spPr/>
        <p:txBody>
          <a:bodyPr>
            <a:noAutofit/>
          </a:bodyPr>
          <a:lstStyle/>
          <a:p>
            <a:pPr algn="just">
              <a:lnSpc>
                <a:spcPct val="150000"/>
              </a:lnSpc>
            </a:pPr>
            <a:r>
              <a:rPr lang="fa-IR" sz="2400" dirty="0" smtClean="0">
                <a:cs typeface="B Nazanin" pitchFamily="2" charset="-78"/>
              </a:rPr>
              <a:t>فرزندان اين خانواده ها ، خلاء هاي عاطفي زيادي دارند به همين دليل ، براي جبران آن به سراغ افرادي ميروند كه اكثر آنها ناسالم و ناباب هستند و از آنان سوئ استفاده شديد مي كنند.</a:t>
            </a:r>
          </a:p>
          <a:p>
            <a:pPr algn="just">
              <a:lnSpc>
                <a:spcPct val="150000"/>
              </a:lnSpc>
            </a:pPr>
            <a:r>
              <a:rPr lang="fa-IR" sz="2400" b="1" dirty="0" smtClean="0">
                <a:cs typeface="B Nazanin" pitchFamily="2" charset="-78"/>
              </a:rPr>
              <a:t>مثال خانواده غافل </a:t>
            </a:r>
            <a:r>
              <a:rPr lang="fa-IR" sz="2400" dirty="0" smtClean="0">
                <a:cs typeface="B Nazanin" pitchFamily="2" charset="-78"/>
              </a:rPr>
              <a:t>: فوت يكي از والدين ، اختلاف شديد زن و شوهر زنداني شدن ، از دست دادن شغل ، ماموريت زياد والدين ، بيماري ، اعتياد و مشكلات اقتصادي خانواده </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2800" dirty="0" smtClean="0">
                <a:solidFill>
                  <a:srgbClr val="FF0000"/>
                </a:solidFill>
                <a:cs typeface="B Titr" pitchFamily="2" charset="-78"/>
              </a:rPr>
              <a:t>والدين قاطع : هم توجه و محبت و هم انتظار و توقع </a:t>
            </a:r>
            <a:endParaRPr lang="fa-IR" sz="2800" dirty="0">
              <a:solidFill>
                <a:srgbClr val="FF0000"/>
              </a:solidFill>
              <a:cs typeface="B Titr" pitchFamily="2" charset="-78"/>
            </a:endParaRPr>
          </a:p>
        </p:txBody>
      </p:sp>
      <p:sp>
        <p:nvSpPr>
          <p:cNvPr id="3" name="Content Placeholder 2"/>
          <p:cNvSpPr>
            <a:spLocks noGrp="1"/>
          </p:cNvSpPr>
          <p:nvPr>
            <p:ph idx="1"/>
          </p:nvPr>
        </p:nvSpPr>
        <p:spPr/>
        <p:txBody>
          <a:bodyPr/>
          <a:lstStyle/>
          <a:p>
            <a:r>
              <a:rPr lang="fa-IR" dirty="0" smtClean="0">
                <a:cs typeface="2  Nazanin" pitchFamily="2" charset="-78"/>
              </a:rPr>
              <a:t>1 </a:t>
            </a:r>
            <a:r>
              <a:rPr lang="fa-IR" sz="2400" dirty="0" smtClean="0">
                <a:cs typeface="B Nazanin" pitchFamily="2" charset="-78"/>
              </a:rPr>
              <a:t>در اين خانواده ها والدين هم از فرزندان خود انتظار دارند و هم نسبت به انان توجه </a:t>
            </a:r>
          </a:p>
          <a:p>
            <a:pPr>
              <a:buNone/>
            </a:pPr>
            <a:r>
              <a:rPr lang="fa-IR" sz="2400" dirty="0" smtClean="0">
                <a:cs typeface="B Nazanin" pitchFamily="2" charset="-78"/>
              </a:rPr>
              <a:t>2- انتظارات آنان از فرزندان منطقي و متناسب با سن آنان است .</a:t>
            </a:r>
          </a:p>
          <a:p>
            <a:pPr>
              <a:buNone/>
            </a:pPr>
            <a:r>
              <a:rPr lang="fa-IR" sz="2400" dirty="0" smtClean="0">
                <a:cs typeface="B Nazanin" pitchFamily="2" charset="-78"/>
              </a:rPr>
              <a:t>3- انها فرزندان خود را تشويق به استقلال مي كنند ولي در عين حال حدو مرزی براي آنان تعيين ميكنند </a:t>
            </a:r>
          </a:p>
          <a:p>
            <a:pPr>
              <a:buNone/>
            </a:pPr>
            <a:r>
              <a:rPr lang="fa-IR" sz="2400" dirty="0" smtClean="0">
                <a:cs typeface="B Nazanin" pitchFamily="2" charset="-78"/>
              </a:rPr>
              <a:t>4- محبت وعلاقه خود را به فرزندان بيان مي كنند </a:t>
            </a:r>
          </a:p>
          <a:p>
            <a:pPr>
              <a:buNone/>
            </a:pPr>
            <a:r>
              <a:rPr lang="fa-IR" sz="2400" dirty="0" smtClean="0">
                <a:cs typeface="B Nazanin" pitchFamily="2" charset="-78"/>
              </a:rPr>
              <a:t>5- در صورتي كه فرزند حدومرزهای تعیین  شده رعايت نكنند آنان را به روش منطقي تنبيه مي كنند.</a:t>
            </a:r>
          </a:p>
          <a:p>
            <a:pPr>
              <a:buNone/>
            </a:pPr>
            <a:r>
              <a:rPr lang="fa-IR" sz="2400" dirty="0" smtClean="0">
                <a:cs typeface="B Nazanin" pitchFamily="2" charset="-78"/>
              </a:rPr>
              <a:t>6- فرزند ان اين خانواده ها عزت نفس و اعتماد نفس بالاتری دارند.</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dirty="0" smtClean="0">
                <a:solidFill>
                  <a:srgbClr val="FF0000"/>
                </a:solidFill>
                <a:cs typeface="B Titr" pitchFamily="2" charset="-78"/>
              </a:rPr>
              <a:t>عامل</a:t>
            </a:r>
            <a:endParaRPr lang="fa-IR" sz="32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150000"/>
              </a:lnSpc>
            </a:pPr>
            <a:r>
              <a:rPr lang="en-US" sz="2400" dirty="0" smtClean="0">
                <a:solidFill>
                  <a:srgbClr val="C00000"/>
                </a:solidFill>
                <a:cs typeface="B Nazanin" pitchFamily="2" charset="-78"/>
              </a:rPr>
              <a:t>HIV/ AIDS </a:t>
            </a:r>
            <a:r>
              <a:rPr lang="fa-IR" sz="2400" dirty="0" smtClean="0">
                <a:cs typeface="B Nazanin" pitchFamily="2" charset="-78"/>
              </a:rPr>
              <a:t>به عنوان يكي از چالش هاي بزرگ هزاره سوم ، با سرعت در حال شيوع و گسترش است . </a:t>
            </a:r>
          </a:p>
          <a:p>
            <a:pPr algn="just">
              <a:lnSpc>
                <a:spcPct val="150000"/>
              </a:lnSpc>
            </a:pPr>
            <a:r>
              <a:rPr lang="fa-IR" sz="2400" dirty="0" smtClean="0">
                <a:cs typeface="B Nazanin" pitchFamily="2" charset="-78"/>
              </a:rPr>
              <a:t>اين بيماري با مبتلا كردن بسياري از افراد و در مهمترين دوران زندگي خود (34-25 سالگی) موجب چالش هاي بهداشت عمومي ، اقتصادي و اجتماعي شده و به عبارتي كلي تر توسعه جوامع را به خطرمي اندازد.</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dirty="0" smtClean="0">
                <a:solidFill>
                  <a:srgbClr val="FF0000"/>
                </a:solidFill>
                <a:cs typeface="B Titr" pitchFamily="2" charset="-78"/>
              </a:rPr>
              <a:t>جمع بندي و نتيجه گيري </a:t>
            </a:r>
            <a:endParaRPr lang="fa-IR" sz="28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nSpc>
                <a:spcPct val="200000"/>
              </a:lnSpc>
            </a:pPr>
            <a:r>
              <a:rPr lang="fa-IR" sz="2400" b="1" dirty="0" smtClean="0">
                <a:cs typeface="B Nazanin" pitchFamily="2" charset="-78"/>
              </a:rPr>
              <a:t>الگوي فرزند پروري بر اساس دو موضوع مهم تفكيك مي شوند </a:t>
            </a:r>
          </a:p>
          <a:p>
            <a:pPr>
              <a:lnSpc>
                <a:spcPct val="200000"/>
              </a:lnSpc>
            </a:pPr>
            <a:r>
              <a:rPr lang="fa-IR" sz="2400" dirty="0" smtClean="0">
                <a:cs typeface="B Nazanin" pitchFamily="2" charset="-78"/>
              </a:rPr>
              <a:t>1- پاسخگو بودن به نيازهاي عاطفي و به ويژه محبت و گرمي وصميميت </a:t>
            </a:r>
          </a:p>
          <a:p>
            <a:pPr>
              <a:lnSpc>
                <a:spcPct val="200000"/>
              </a:lnSpc>
            </a:pPr>
            <a:r>
              <a:rPr lang="fa-IR" sz="2400" dirty="0" smtClean="0">
                <a:cs typeface="B Nazanin" pitchFamily="2" charset="-78"/>
              </a:rPr>
              <a:t>2- تعيين قواعد و قوانين خانوادگي ، انتظارات و توقعاتي كه از فرزندان خود دارند .</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571480"/>
          <a:ext cx="8229600" cy="2571767"/>
        </p:xfrm>
        <a:graphic>
          <a:graphicData uri="http://schemas.openxmlformats.org/drawingml/2006/table">
            <a:tbl>
              <a:tblPr rtl="1" firstRow="1" bandRow="1">
                <a:tableStyleId>{00A15C55-8517-42AA-B614-E9B94910E393}</a:tableStyleId>
              </a:tblPr>
              <a:tblGrid>
                <a:gridCol w="2743200"/>
                <a:gridCol w="2743200"/>
                <a:gridCol w="2743200"/>
              </a:tblGrid>
              <a:tr h="1191333">
                <a:tc>
                  <a:txBody>
                    <a:bodyPr/>
                    <a:lstStyle/>
                    <a:p>
                      <a:pPr algn="ctr" rtl="1"/>
                      <a:r>
                        <a:rPr lang="fa-IR" b="1" dirty="0" smtClean="0">
                          <a:cs typeface="2  Nazanin" pitchFamily="2" charset="-78"/>
                        </a:rPr>
                        <a:t>متغيرهاي اساسي خانواده </a:t>
                      </a:r>
                      <a:endParaRPr lang="fa-IR" b="1" dirty="0">
                        <a:cs typeface="2  Nazanin" pitchFamily="2" charset="-78"/>
                      </a:endParaRPr>
                    </a:p>
                  </a:txBody>
                  <a:tcPr/>
                </a:tc>
                <a:tc>
                  <a:txBody>
                    <a:bodyPr/>
                    <a:lstStyle/>
                    <a:p>
                      <a:pPr algn="ctr" rtl="1"/>
                      <a:r>
                        <a:rPr lang="fa-IR" b="1" dirty="0" smtClean="0">
                          <a:cs typeface="2  Nazanin" pitchFamily="2" charset="-78"/>
                        </a:rPr>
                        <a:t>وجود انتظارات</a:t>
                      </a:r>
                      <a:r>
                        <a:rPr lang="fa-IR" b="1" baseline="0" dirty="0" smtClean="0">
                          <a:cs typeface="2  Nazanin" pitchFamily="2" charset="-78"/>
                        </a:rPr>
                        <a:t> ،قوانين و قواعد خانوادگي</a:t>
                      </a:r>
                      <a:endParaRPr lang="fa-IR" b="1" dirty="0">
                        <a:cs typeface="2  Nazanin" pitchFamily="2" charset="-78"/>
                      </a:endParaRPr>
                    </a:p>
                  </a:txBody>
                  <a:tcPr/>
                </a:tc>
                <a:tc>
                  <a:txBody>
                    <a:bodyPr/>
                    <a:lstStyle/>
                    <a:p>
                      <a:pPr algn="ctr" rtl="1"/>
                      <a:r>
                        <a:rPr lang="fa-IR" b="1" dirty="0" smtClean="0">
                          <a:cs typeface="2  Nazanin" pitchFamily="2" charset="-78"/>
                        </a:rPr>
                        <a:t>نبود انتظارات و قوانين و قواعد خانوادگي</a:t>
                      </a:r>
                      <a:endParaRPr lang="fa-IR" b="1" dirty="0">
                        <a:cs typeface="2  Nazanin" pitchFamily="2" charset="-78"/>
                      </a:endParaRPr>
                    </a:p>
                  </a:txBody>
                  <a:tcPr/>
                </a:tc>
              </a:tr>
              <a:tr h="690217">
                <a:tc>
                  <a:txBody>
                    <a:bodyPr/>
                    <a:lstStyle/>
                    <a:p>
                      <a:pPr algn="ctr" rtl="1"/>
                      <a:r>
                        <a:rPr lang="fa-IR" b="1" dirty="0" smtClean="0">
                          <a:cs typeface="2  Nazanin" pitchFamily="2" charset="-78"/>
                        </a:rPr>
                        <a:t>وجود محبت صميميت و گرمي</a:t>
                      </a:r>
                      <a:endParaRPr lang="fa-IR" b="1" dirty="0">
                        <a:cs typeface="2  Nazanin" pitchFamily="2" charset="-78"/>
                      </a:endParaRPr>
                    </a:p>
                  </a:txBody>
                  <a:tcPr/>
                </a:tc>
                <a:tc>
                  <a:txBody>
                    <a:bodyPr/>
                    <a:lstStyle/>
                    <a:p>
                      <a:pPr algn="ctr" rtl="1"/>
                      <a:r>
                        <a:rPr lang="fa-IR" b="1" dirty="0" smtClean="0">
                          <a:cs typeface="2  Nazanin" pitchFamily="2" charset="-78"/>
                        </a:rPr>
                        <a:t>خانواده قاطع</a:t>
                      </a:r>
                      <a:endParaRPr lang="fa-IR" b="1" dirty="0">
                        <a:cs typeface="2  Nazanin" pitchFamily="2" charset="-78"/>
                      </a:endParaRPr>
                    </a:p>
                  </a:txBody>
                  <a:tcPr/>
                </a:tc>
                <a:tc>
                  <a:txBody>
                    <a:bodyPr/>
                    <a:lstStyle/>
                    <a:p>
                      <a:pPr algn="ctr" rtl="1"/>
                      <a:r>
                        <a:rPr lang="fa-IR" b="1" dirty="0" smtClean="0">
                          <a:cs typeface="2  Nazanin" pitchFamily="2" charset="-78"/>
                        </a:rPr>
                        <a:t>خانواده آسان گير</a:t>
                      </a:r>
                      <a:endParaRPr lang="fa-IR" b="1" dirty="0">
                        <a:cs typeface="2  Nazanin" pitchFamily="2" charset="-78"/>
                      </a:endParaRPr>
                    </a:p>
                  </a:txBody>
                  <a:tcPr/>
                </a:tc>
              </a:tr>
              <a:tr h="690217">
                <a:tc>
                  <a:txBody>
                    <a:bodyPr/>
                    <a:lstStyle/>
                    <a:p>
                      <a:pPr algn="ctr" rtl="1"/>
                      <a:r>
                        <a:rPr lang="fa-IR" b="1" dirty="0" smtClean="0">
                          <a:cs typeface="2  Nazanin" pitchFamily="2" charset="-78"/>
                        </a:rPr>
                        <a:t>نبود محبت،</a:t>
                      </a:r>
                      <a:r>
                        <a:rPr lang="fa-IR" b="1" baseline="0" dirty="0" smtClean="0">
                          <a:cs typeface="2  Nazanin" pitchFamily="2" charset="-78"/>
                        </a:rPr>
                        <a:t> صميميت وگرمي</a:t>
                      </a:r>
                      <a:endParaRPr lang="fa-IR" b="1" dirty="0">
                        <a:cs typeface="2  Nazanin" pitchFamily="2" charset="-78"/>
                      </a:endParaRPr>
                    </a:p>
                  </a:txBody>
                  <a:tcPr/>
                </a:tc>
                <a:tc>
                  <a:txBody>
                    <a:bodyPr/>
                    <a:lstStyle/>
                    <a:p>
                      <a:pPr algn="ctr" rtl="1"/>
                      <a:r>
                        <a:rPr lang="fa-IR" b="1" dirty="0" smtClean="0">
                          <a:cs typeface="2  Nazanin" pitchFamily="2" charset="-78"/>
                        </a:rPr>
                        <a:t>خانواده مستبد</a:t>
                      </a:r>
                      <a:endParaRPr lang="fa-IR" b="1" dirty="0">
                        <a:cs typeface="2  Nazanin" pitchFamily="2" charset="-78"/>
                      </a:endParaRPr>
                    </a:p>
                  </a:txBody>
                  <a:tcPr/>
                </a:tc>
                <a:tc>
                  <a:txBody>
                    <a:bodyPr/>
                    <a:lstStyle/>
                    <a:p>
                      <a:pPr algn="ctr" rtl="1"/>
                      <a:r>
                        <a:rPr lang="fa-IR" b="1" dirty="0" smtClean="0">
                          <a:cs typeface="2  Nazanin" pitchFamily="2" charset="-78"/>
                        </a:rPr>
                        <a:t>خانواده غافل</a:t>
                      </a:r>
                      <a:endParaRPr lang="fa-IR" b="1" dirty="0">
                        <a:cs typeface="2  Nazanin" pitchFamily="2" charset="-78"/>
                      </a:endParaRPr>
                    </a:p>
                  </a:txBody>
                  <a:tcPr/>
                </a:tc>
              </a:tr>
            </a:tbl>
          </a:graphicData>
        </a:graphic>
      </p:graphicFrame>
      <p:sp>
        <p:nvSpPr>
          <p:cNvPr id="5" name="Title 1"/>
          <p:cNvSpPr>
            <a:spLocks noGrp="1"/>
          </p:cNvSpPr>
          <p:nvPr>
            <p:ph type="title"/>
          </p:nvPr>
        </p:nvSpPr>
        <p:spPr>
          <a:xfrm>
            <a:off x="357158" y="3714752"/>
            <a:ext cx="8229600" cy="1643066"/>
          </a:xfrm>
        </p:spPr>
        <p:txBody>
          <a:bodyPr>
            <a:noAutofit/>
          </a:bodyPr>
          <a:lstStyle/>
          <a:p>
            <a:pPr algn="ctr">
              <a:lnSpc>
                <a:spcPct val="150000"/>
              </a:lnSpc>
            </a:pPr>
            <a:r>
              <a:rPr lang="fa-IR" sz="2000" b="1" dirty="0" smtClean="0">
                <a:solidFill>
                  <a:srgbClr val="FF0000"/>
                </a:solidFill>
                <a:cs typeface="B Nazanin" pitchFamily="2" charset="-78"/>
              </a:rPr>
              <a:t>در سه گروه خانواده مستبد،آسان گير و غافل احتمال رفتارپر خطر و در نتيجه ابتلا به اچ آي وي وایدز وجود دارد . در خانواده قاطع اين احتمال بسيار كمتر است .</a:t>
            </a:r>
            <a:endParaRPr lang="fa-IR" sz="2000" b="1" dirty="0">
              <a:solidFill>
                <a:srgbClr val="FF0000"/>
              </a:solidFill>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dirty="0"/>
          </a:p>
        </p:txBody>
      </p:sp>
      <p:pic>
        <p:nvPicPr>
          <p:cNvPr id="1026" name="Picture 2"/>
          <p:cNvPicPr>
            <a:picLocks noChangeAspect="1" noChangeArrowheads="1"/>
          </p:cNvPicPr>
          <p:nvPr/>
        </p:nvPicPr>
        <p:blipFill>
          <a:blip r:embed="rId2"/>
          <a:srcRect/>
          <a:stretch>
            <a:fillRect/>
          </a:stretch>
        </p:blipFill>
        <p:spPr bwMode="auto">
          <a:xfrm>
            <a:off x="500034" y="785794"/>
            <a:ext cx="8286808" cy="557216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2800" dirty="0" smtClean="0">
                <a:solidFill>
                  <a:srgbClr val="C00000"/>
                </a:solidFill>
                <a:cs typeface="B Titr" pitchFamily="2" charset="-78"/>
              </a:rPr>
              <a:t>HIV</a:t>
            </a:r>
            <a:r>
              <a:rPr lang="en-US" sz="2800" dirty="0" smtClean="0">
                <a:solidFill>
                  <a:srgbClr val="FF0000"/>
                </a:solidFill>
                <a:cs typeface="B Titr" pitchFamily="2" charset="-78"/>
              </a:rPr>
              <a:t> </a:t>
            </a:r>
            <a:r>
              <a:rPr lang="fa-IR" sz="2800" dirty="0" smtClean="0">
                <a:solidFill>
                  <a:srgbClr val="FF0000"/>
                </a:solidFill>
                <a:cs typeface="B Titr" pitchFamily="2" charset="-78"/>
              </a:rPr>
              <a:t>از سه راه عمده منتقل مي شود</a:t>
            </a:r>
          </a:p>
          <a:p>
            <a:pPr algn="ctr"/>
            <a:endParaRPr lang="fa-IR" dirty="0" smtClean="0">
              <a:solidFill>
                <a:srgbClr val="FF0000"/>
              </a:solidFill>
              <a:cs typeface="2  Nazanin" pitchFamily="2" charset="-78"/>
            </a:endParaRPr>
          </a:p>
          <a:p>
            <a:pPr>
              <a:lnSpc>
                <a:spcPct val="250000"/>
              </a:lnSpc>
            </a:pPr>
            <a:r>
              <a:rPr lang="fa-IR" sz="2400" dirty="0" smtClean="0">
                <a:cs typeface="B Nazanin" pitchFamily="2" charset="-78"/>
              </a:rPr>
              <a:t>1- انتقال خون و تزريق </a:t>
            </a:r>
          </a:p>
          <a:p>
            <a:pPr>
              <a:lnSpc>
                <a:spcPct val="250000"/>
              </a:lnSpc>
            </a:pPr>
            <a:r>
              <a:rPr lang="fa-IR" sz="2400" dirty="0" smtClean="0">
                <a:cs typeface="B Nazanin" pitchFamily="2" charset="-78"/>
              </a:rPr>
              <a:t>2- از طريق تماس جنسي </a:t>
            </a:r>
          </a:p>
          <a:p>
            <a:pPr>
              <a:lnSpc>
                <a:spcPct val="250000"/>
              </a:lnSpc>
            </a:pPr>
            <a:r>
              <a:rPr lang="fa-IR" sz="2400" dirty="0" smtClean="0">
                <a:cs typeface="B Nazanin" pitchFamily="2" charset="-78"/>
              </a:rPr>
              <a:t>3- انتقال از مادر به كودك</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dirty="0" smtClean="0">
                <a:solidFill>
                  <a:srgbClr val="FF0000"/>
                </a:solidFill>
                <a:cs typeface="B Titr" pitchFamily="2" charset="-78"/>
              </a:rPr>
              <a:t>راه هاي پيشگيري</a:t>
            </a:r>
            <a:endParaRPr lang="fa-IR" sz="28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nSpc>
                <a:spcPct val="200000"/>
              </a:lnSpc>
            </a:pPr>
            <a:r>
              <a:rPr lang="fa-IR" sz="2400" dirty="0" smtClean="0">
                <a:cs typeface="B Nazanin" pitchFamily="2" charset="-78"/>
              </a:rPr>
              <a:t>پيشگيري در تماس های جنسي پر خطر</a:t>
            </a:r>
          </a:p>
          <a:p>
            <a:pPr>
              <a:lnSpc>
                <a:spcPct val="200000"/>
              </a:lnSpc>
            </a:pPr>
            <a:r>
              <a:rPr lang="fa-IR" sz="2400" dirty="0" smtClean="0">
                <a:cs typeface="B Nazanin" pitchFamily="2" charset="-78"/>
              </a:rPr>
              <a:t>عدم استفاده از وسايل نوك تيزو برنده مشترك مثل تيغ ، سوزن خالكوبي </a:t>
            </a:r>
          </a:p>
          <a:p>
            <a:pPr>
              <a:lnSpc>
                <a:spcPct val="200000"/>
              </a:lnSpc>
            </a:pPr>
            <a:r>
              <a:rPr lang="fa-IR" sz="2400" dirty="0" smtClean="0">
                <a:cs typeface="B Nazanin" pitchFamily="2" charset="-78"/>
              </a:rPr>
              <a:t>عدم استفاده از سرنگ مشترك در تزريقات بخصوص در مصرف كنندگان مواد مخدر </a:t>
            </a:r>
          </a:p>
          <a:p>
            <a:pPr>
              <a:lnSpc>
                <a:spcPct val="200000"/>
              </a:lnSpc>
            </a:pPr>
            <a:r>
              <a:rPr lang="fa-IR" sz="2400" dirty="0" smtClean="0">
                <a:cs typeface="B Nazanin" pitchFamily="2" charset="-78"/>
              </a:rPr>
              <a:t>پيشگيري از انتقال ويروس از مادر به كودك </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229600" cy="4389120"/>
          </a:xfrm>
        </p:spPr>
        <p:txBody>
          <a:bodyPr>
            <a:noAutofit/>
          </a:bodyPr>
          <a:lstStyle/>
          <a:p>
            <a:pPr algn="just">
              <a:lnSpc>
                <a:spcPct val="200000"/>
              </a:lnSpc>
            </a:pPr>
            <a:r>
              <a:rPr lang="fa-IR" sz="2800" dirty="0" smtClean="0">
                <a:cs typeface="B Nazanin" pitchFamily="2" charset="-78"/>
              </a:rPr>
              <a:t>شايع</a:t>
            </a:r>
            <a:r>
              <a:rPr lang="fa-IR" sz="2400" dirty="0" smtClean="0">
                <a:cs typeface="B Nazanin" pitchFamily="2" charset="-78"/>
              </a:rPr>
              <a:t>ترين راه انتقال در جهان ارتباط جنسي است ولي در ايران شايعترين راه انتقال تاكنون از نوع تزريقي در معتادان تزريقي بوده است اما با توجه به گسترش مصرف مواد روان گردان ومحرک و الكل ، احتمال تغيير الگوي انتقال از اعتياد تزريقي به سمت ارتباط جنسي محافظت نشده در كشورما نيز دور از ذهن نمي باشد.</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dirty="0" smtClean="0">
                <a:solidFill>
                  <a:srgbClr val="FF0000"/>
                </a:solidFill>
                <a:cs typeface="B Titr" pitchFamily="2" charset="-78"/>
              </a:rPr>
              <a:t>اچ آي وي/ ایدز</a:t>
            </a:r>
            <a:endParaRPr lang="fa-IR" sz="2800" dirty="0">
              <a:solidFill>
                <a:srgbClr val="FF0000"/>
              </a:solidFill>
              <a:cs typeface="B Titr" pitchFamily="2" charset="-78"/>
            </a:endParaRPr>
          </a:p>
        </p:txBody>
      </p:sp>
      <p:sp>
        <p:nvSpPr>
          <p:cNvPr id="3" name="Content Placeholder 2"/>
          <p:cNvSpPr>
            <a:spLocks noGrp="1"/>
          </p:cNvSpPr>
          <p:nvPr>
            <p:ph idx="1"/>
          </p:nvPr>
        </p:nvSpPr>
        <p:spPr/>
        <p:txBody>
          <a:bodyPr>
            <a:normAutofit lnSpcReduction="10000"/>
          </a:bodyPr>
          <a:lstStyle/>
          <a:p>
            <a:pPr algn="just">
              <a:lnSpc>
                <a:spcPct val="150000"/>
              </a:lnSpc>
            </a:pPr>
            <a:r>
              <a:rPr lang="fa-IR" sz="2400" dirty="0" smtClean="0">
                <a:cs typeface="B Nazanin" pitchFamily="2" charset="-78"/>
              </a:rPr>
              <a:t>نگاهي به آمار مبتلايان به اچ آي وي/ ایدز در كشور نشان مي دهد بيشترين گروه سني 34-25 ساله مي باشند ، با توجه به جوان بودن جمعيت كشور و با توجه به اينكه بحران هاي اقتصادي ، عاطفي ، تحصيلي در اين قشر از جمعيت به راحتي مي تواند زمينه اي براي بروز ناهنجاري هاي رفتاري و ارتكاب رفتاري هاي پر خطر مرتبط با اچ آي وي گردد</a:t>
            </a:r>
            <a:r>
              <a:rPr lang="fa-IR" sz="2400" dirty="0" smtClean="0">
                <a:cs typeface="2  Nazanin" pitchFamily="2" charset="-78"/>
              </a:rPr>
              <a:t>.</a:t>
            </a:r>
            <a:r>
              <a:rPr lang="fa-IR" sz="2400" dirty="0" smtClean="0">
                <a:cs typeface="B Nazanin" pitchFamily="2" charset="-78"/>
              </a:rPr>
              <a:t> توجه ويژه به اين گروه از اهميت خاصي برخوردار خواهد بود بطور يقين ساختار خانواده و نحوه تعامل اعضاي خانواده با يكديگر نقش مهمي در مديريت اين بحران ها و پيشگيري از وقوع مخاطرات رفتاري مرتبط با  </a:t>
            </a:r>
            <a:r>
              <a:rPr lang="en-US" sz="2400" dirty="0" smtClean="0">
                <a:cs typeface="B Nazanin" pitchFamily="2" charset="-78"/>
              </a:rPr>
              <a:t>HIV</a:t>
            </a:r>
            <a:r>
              <a:rPr lang="fa-IR" sz="2400" dirty="0" smtClean="0">
                <a:cs typeface="B Nazanin" pitchFamily="2" charset="-78"/>
              </a:rPr>
              <a:t>چه در سنين كودكي و چه در سنين نوجواني خواهد داشت .</a:t>
            </a:r>
          </a:p>
          <a:p>
            <a:pPr algn="just">
              <a:lnSpc>
                <a:spcPct val="150000"/>
              </a:lnSpc>
            </a:pPr>
            <a:endParaRPr lang="fa-IR" sz="2400" dirty="0">
              <a:cs typeface="2  Nazanin" pitchFamily="2" charset="-78"/>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895864"/>
          </a:xfrm>
        </p:spPr>
        <p:txBody>
          <a:bodyPr>
            <a:normAutofit/>
          </a:bodyPr>
          <a:lstStyle/>
          <a:p>
            <a:pPr algn="ctr"/>
            <a:r>
              <a:rPr lang="fa-IR" sz="2800" dirty="0" smtClean="0">
                <a:solidFill>
                  <a:srgbClr val="FF0000"/>
                </a:solidFill>
                <a:cs typeface="B Titr" pitchFamily="2" charset="-78"/>
              </a:rPr>
              <a:t>عوامل خطر ساز</a:t>
            </a:r>
          </a:p>
          <a:p>
            <a:r>
              <a:rPr lang="fa-IR" sz="2400" dirty="0" smtClean="0">
                <a:cs typeface="B Nazanin" pitchFamily="2" charset="-78"/>
              </a:rPr>
              <a:t>فضاي خانواده پرتنش و آشفته </a:t>
            </a:r>
          </a:p>
          <a:p>
            <a:r>
              <a:rPr lang="fa-IR" sz="2400" dirty="0" smtClean="0">
                <a:cs typeface="B Nazanin" pitchFamily="2" charset="-78"/>
              </a:rPr>
              <a:t>الگوي غلط فرزند پروري</a:t>
            </a:r>
          </a:p>
          <a:p>
            <a:r>
              <a:rPr lang="fa-IR" sz="2400" dirty="0" smtClean="0">
                <a:cs typeface="B Nazanin" pitchFamily="2" charset="-78"/>
              </a:rPr>
              <a:t>ضعف پيوند و دلبستگي بين والدين و فرزندان </a:t>
            </a:r>
          </a:p>
          <a:p>
            <a:r>
              <a:rPr lang="fa-IR" sz="2400" dirty="0" smtClean="0">
                <a:cs typeface="B Nazanin" pitchFamily="2" charset="-78"/>
              </a:rPr>
              <a:t>خجالت و كمرويي شديد يا رفتارهاي پرخاشگرانه</a:t>
            </a:r>
          </a:p>
          <a:p>
            <a:r>
              <a:rPr lang="fa-IR" sz="2400" dirty="0" smtClean="0">
                <a:cs typeface="B Nazanin" pitchFamily="2" charset="-78"/>
              </a:rPr>
              <a:t>شكست و ضعف تحصيلي </a:t>
            </a:r>
          </a:p>
          <a:p>
            <a:r>
              <a:rPr lang="fa-IR" sz="2400" dirty="0" smtClean="0">
                <a:cs typeface="B Nazanin" pitchFamily="2" charset="-78"/>
              </a:rPr>
              <a:t>ناتواني و ضعف در مقابله با مشكلات</a:t>
            </a:r>
          </a:p>
          <a:p>
            <a:r>
              <a:rPr lang="fa-IR" sz="2400" dirty="0" smtClean="0">
                <a:cs typeface="B Nazanin" pitchFamily="2" charset="-78"/>
              </a:rPr>
              <a:t>ارتباط با همسالاني كه رفتارهاي منحرف و ناهنجار دارند</a:t>
            </a:r>
          </a:p>
          <a:p>
            <a:r>
              <a:rPr lang="fa-IR" sz="2400" dirty="0" smtClean="0">
                <a:cs typeface="B Nazanin" pitchFamily="2" charset="-78"/>
              </a:rPr>
              <a:t>نگرش مثبت نسبت به مواد در ميان خانواده و دوستان</a:t>
            </a:r>
          </a:p>
          <a:p>
            <a:endParaRPr lang="fa-IR" sz="2800" dirty="0" smtClean="0">
              <a:cs typeface="2  Nazanin" pitchFamily="2" charset="-78"/>
            </a:endParaRPr>
          </a:p>
          <a:p>
            <a:endParaRPr lang="fa-IR" sz="2800" dirty="0">
              <a:cs typeface="2  Nazanin" pitchFamily="2" charset="-78"/>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00174"/>
            <a:ext cx="8229600" cy="4389120"/>
          </a:xfrm>
        </p:spPr>
        <p:txBody>
          <a:bodyPr>
            <a:normAutofit lnSpcReduction="10000"/>
          </a:bodyPr>
          <a:lstStyle/>
          <a:p>
            <a:pPr algn="just">
              <a:lnSpc>
                <a:spcPct val="200000"/>
              </a:lnSpc>
            </a:pPr>
            <a:r>
              <a:rPr lang="fa-IR" sz="2800" dirty="0" smtClean="0">
                <a:cs typeface="B Nazanin" pitchFamily="2" charset="-78"/>
              </a:rPr>
              <a:t>ناكامي در دست يابي به اهداف و خواسته ها جايي در عوال زمينه ساز رفتارهاي پر خطر ندارد. </a:t>
            </a:r>
          </a:p>
          <a:p>
            <a:pPr algn="just">
              <a:lnSpc>
                <a:spcPct val="200000"/>
              </a:lnSpc>
            </a:pPr>
            <a:r>
              <a:rPr lang="fa-IR" sz="2800" dirty="0" smtClean="0">
                <a:cs typeface="B Nazanin" pitchFamily="2" charset="-78"/>
              </a:rPr>
              <a:t>از طرف ديگر در مورد عوامل محافظت كننده و پيشگيري كننده از آسيب هاي اجتماعي هم ، موردي مانند دست يابي به خواسته هامطرح نشده است.</a:t>
            </a:r>
            <a:endParaRPr lang="fa-IR" sz="28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dirty="0" smtClean="0">
                <a:solidFill>
                  <a:srgbClr val="FF0000"/>
                </a:solidFill>
                <a:cs typeface="B Titr" pitchFamily="2" charset="-78"/>
              </a:rPr>
              <a:t>عوامل خطر </a:t>
            </a:r>
            <a:endParaRPr lang="fa-IR" sz="28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a:lnSpc>
                <a:spcPct val="150000"/>
              </a:lnSpc>
            </a:pPr>
            <a:r>
              <a:rPr lang="fa-IR" sz="2400" dirty="0" smtClean="0">
                <a:cs typeface="B Nazanin" pitchFamily="2" charset="-78"/>
              </a:rPr>
              <a:t>بعضي از عوامل خطر از خانواده ريشه می گیرند مثل : نداشتن صمیمیت در خانواده ، روابط هاي سرد خانوادگي ، تنش در خانواده </a:t>
            </a:r>
          </a:p>
          <a:p>
            <a:pPr algn="just">
              <a:lnSpc>
                <a:spcPct val="150000"/>
              </a:lnSpc>
            </a:pPr>
            <a:r>
              <a:rPr lang="fa-IR" sz="2400" dirty="0" smtClean="0">
                <a:cs typeface="B Nazanin" pitchFamily="2" charset="-78"/>
              </a:rPr>
              <a:t>سایر عوامل خطر انحرافات اجتماعي مثل خجالتي بودن فرزند ، ترك تحصيل يا ضعف تحصيلي، ناتواني فرزند در مبارزه با مشكلات زندگي، ارتباط با دوستان ناباب و بيماري هاي مثل افسردگي یا بيش فعالي </a:t>
            </a:r>
            <a:endParaRPr lang="fa-IR" sz="2400" dirty="0">
              <a:cs typeface="B Nazanin" pitchFamily="2" charset="-78"/>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390</TotalTime>
  <Words>1342</Words>
  <Application>Microsoft Office PowerPoint</Application>
  <PresentationFormat>On-screen Show (4:3)</PresentationFormat>
  <Paragraphs>86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و خانوادهHIV  /AIDS</vt:lpstr>
      <vt:lpstr>عامل</vt:lpstr>
      <vt:lpstr>Slide 3</vt:lpstr>
      <vt:lpstr>راه هاي پيشگيري</vt:lpstr>
      <vt:lpstr>Slide 5</vt:lpstr>
      <vt:lpstr>اچ آي وي/ ایدز</vt:lpstr>
      <vt:lpstr>Slide 7</vt:lpstr>
      <vt:lpstr>Slide 8</vt:lpstr>
      <vt:lpstr>عوامل خطر </vt:lpstr>
      <vt:lpstr>Slide 10</vt:lpstr>
      <vt:lpstr>عوامل محافظت كننده از رفتارهاي پرخطر</vt:lpstr>
      <vt:lpstr>Slide 12</vt:lpstr>
      <vt:lpstr>انواع خانواده ها از نظر فرزند پروري </vt:lpstr>
      <vt:lpstr>Slide 14</vt:lpstr>
      <vt:lpstr>خانواده آسان گير : توجه و محبت زياد ، انتظار اندك </vt:lpstr>
      <vt:lpstr>ادامه خانواده آسان گير </vt:lpstr>
      <vt:lpstr>خانواده غافل: نه انتظار و نه توجه و محبت </vt:lpstr>
      <vt:lpstr>ادامه خانواده غافل</vt:lpstr>
      <vt:lpstr>والدين قاطع : هم توجه و محبت و هم انتظار و توقع </vt:lpstr>
      <vt:lpstr>جمع بندي و نتيجه گيري </vt:lpstr>
      <vt:lpstr>در سه گروه خانواده مستبد،آسان گير و غافل احتمال رفتارپر خطر و در نتيجه ابتلا به اچ آي وي وایدز وجود دارد . در خانواده قاطع اين احتمال بسيار كمتر است .</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kashan_mohr</dc:creator>
  <cp:lastModifiedBy>rajabi-ja</cp:lastModifiedBy>
  <cp:revision>95</cp:revision>
  <dcterms:created xsi:type="dcterms:W3CDTF">2013-11-04T06:11:45Z</dcterms:created>
  <dcterms:modified xsi:type="dcterms:W3CDTF">2013-12-12T14:39:59Z</dcterms:modified>
</cp:coreProperties>
</file>